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19"/>
  </p:notesMasterIdLst>
  <p:sldIdLst>
    <p:sldId id="256" r:id="rId3"/>
    <p:sldId id="270" r:id="rId4"/>
    <p:sldId id="269" r:id="rId5"/>
    <p:sldId id="271" r:id="rId6"/>
    <p:sldId id="267" r:id="rId7"/>
    <p:sldId id="268" r:id="rId8"/>
    <p:sldId id="259" r:id="rId9"/>
    <p:sldId id="261" r:id="rId10"/>
    <p:sldId id="272" r:id="rId11"/>
    <p:sldId id="273" r:id="rId12"/>
    <p:sldId id="274" r:id="rId13"/>
    <p:sldId id="275" r:id="rId14"/>
    <p:sldId id="263" r:id="rId15"/>
    <p:sldId id="276" r:id="rId16"/>
    <p:sldId id="264" r:id="rId17"/>
    <p:sldId id="265" r:id="rId18"/>
  </p:sldIdLst>
  <p:sldSz cx="9144000" cy="6858000" type="screen4x3"/>
  <p:notesSz cx="7077075"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70" autoAdjust="0"/>
  </p:normalViewPr>
  <p:slideViewPr>
    <p:cSldViewPr>
      <p:cViewPr>
        <p:scale>
          <a:sx n="97" d="100"/>
          <a:sy n="97" d="100"/>
        </p:scale>
        <p:origin x="-1398"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265"/>
          </a:xfrm>
          <a:prstGeom prst="rect">
            <a:avLst/>
          </a:prstGeom>
        </p:spPr>
        <p:txBody>
          <a:bodyPr vert="horz" lIns="94064" tIns="47032" rIns="94064" bIns="47032" rtlCol="0"/>
          <a:lstStyle>
            <a:lvl1pPr algn="l">
              <a:defRPr sz="1200"/>
            </a:lvl1pPr>
          </a:lstStyle>
          <a:p>
            <a:endParaRPr lang="en-US" dirty="0"/>
          </a:p>
        </p:txBody>
      </p:sp>
      <p:sp>
        <p:nvSpPr>
          <p:cNvPr id="3" name="Date Placeholder 2"/>
          <p:cNvSpPr>
            <a:spLocks noGrp="1"/>
          </p:cNvSpPr>
          <p:nvPr>
            <p:ph type="dt" idx="1"/>
          </p:nvPr>
        </p:nvSpPr>
        <p:spPr>
          <a:xfrm>
            <a:off x="4008705" y="0"/>
            <a:ext cx="3066733" cy="469265"/>
          </a:xfrm>
          <a:prstGeom prst="rect">
            <a:avLst/>
          </a:prstGeom>
        </p:spPr>
        <p:txBody>
          <a:bodyPr vert="horz" lIns="94064" tIns="47032" rIns="94064" bIns="47032" rtlCol="0"/>
          <a:lstStyle>
            <a:lvl1pPr algn="r">
              <a:defRPr sz="1200"/>
            </a:lvl1pPr>
          </a:lstStyle>
          <a:p>
            <a:fld id="{EF7C8065-6449-4F66-AA0C-26E9ED77C81C}" type="datetimeFigureOut">
              <a:rPr lang="en-US" smtClean="0"/>
              <a:t>5/7/2019</a:t>
            </a:fld>
            <a:endParaRPr lang="en-US" dirty="0"/>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64" tIns="47032" rIns="94064" bIns="47032" rtlCol="0" anchor="ctr"/>
          <a:lstStyle/>
          <a:p>
            <a:endParaRPr lang="en-US" dirty="0"/>
          </a:p>
        </p:txBody>
      </p:sp>
      <p:sp>
        <p:nvSpPr>
          <p:cNvPr id="5" name="Notes Placeholder 4"/>
          <p:cNvSpPr>
            <a:spLocks noGrp="1"/>
          </p:cNvSpPr>
          <p:nvPr>
            <p:ph type="body" sz="quarter" idx="3"/>
          </p:nvPr>
        </p:nvSpPr>
        <p:spPr>
          <a:xfrm>
            <a:off x="707708" y="4458018"/>
            <a:ext cx="5661660" cy="4223385"/>
          </a:xfrm>
          <a:prstGeom prst="rect">
            <a:avLst/>
          </a:prstGeom>
        </p:spPr>
        <p:txBody>
          <a:bodyPr vert="horz" lIns="94064" tIns="47032" rIns="94064" bIns="470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6"/>
            <a:ext cx="3066733" cy="469265"/>
          </a:xfrm>
          <a:prstGeom prst="rect">
            <a:avLst/>
          </a:prstGeom>
        </p:spPr>
        <p:txBody>
          <a:bodyPr vert="horz" lIns="94064" tIns="47032" rIns="94064" bIns="4703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914406"/>
            <a:ext cx="3066733" cy="469265"/>
          </a:xfrm>
          <a:prstGeom prst="rect">
            <a:avLst/>
          </a:prstGeom>
        </p:spPr>
        <p:txBody>
          <a:bodyPr vert="horz" lIns="94064" tIns="47032" rIns="94064" bIns="47032" rtlCol="0" anchor="b"/>
          <a:lstStyle>
            <a:lvl1pPr algn="r">
              <a:defRPr sz="1200"/>
            </a:lvl1pPr>
          </a:lstStyle>
          <a:p>
            <a:fld id="{5A32CBCB-63AA-4E77-878A-C5539B2D21E3}" type="slidenum">
              <a:rPr lang="en-US" smtClean="0"/>
              <a:t>‹#›</a:t>
            </a:fld>
            <a:endParaRPr lang="en-US" dirty="0"/>
          </a:p>
        </p:txBody>
      </p:sp>
    </p:spTree>
    <p:extLst>
      <p:ext uri="{BB962C8B-B14F-4D97-AF65-F5344CB8AC3E}">
        <p14:creationId xmlns:p14="http://schemas.microsoft.com/office/powerpoint/2010/main" val="3189935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71" indent="-176371" defTabSz="940643">
              <a:buFontTx/>
              <a:buChar char="-"/>
              <a:defRPr/>
            </a:pPr>
            <a:r>
              <a:rPr lang="en-US" dirty="0" smtClean="0"/>
              <a:t>Most of you have studied</a:t>
            </a:r>
            <a:r>
              <a:rPr lang="en-US" baseline="0" dirty="0" smtClean="0"/>
              <a:t> ethics through </a:t>
            </a:r>
            <a:r>
              <a:rPr lang="en-US" dirty="0" smtClean="0"/>
              <a:t>ENGR 1000: Ethics and Politics of Engineering </a:t>
            </a:r>
            <a:r>
              <a:rPr lang="en-US" baseline="0" dirty="0" smtClean="0"/>
              <a:t>your freshman year here at UDM. Others have studied through health services, philosophy, religion, writing or other classes. </a:t>
            </a:r>
          </a:p>
          <a:p>
            <a:pPr marL="176371" indent="-176371">
              <a:buFontTx/>
              <a:buChar char="-"/>
            </a:pPr>
            <a:r>
              <a:rPr lang="en-US" baseline="0" dirty="0" smtClean="0"/>
              <a:t>Since ENL 3030 is about writing, this discussion focuses on the ethical choices you will make as your communicate technical information to your bosses, colleagues, government officials, the legal community, consumers, and other audiences who rely on you.</a:t>
            </a:r>
            <a:endParaRPr lang="en-US" dirty="0"/>
          </a:p>
        </p:txBody>
      </p:sp>
      <p:sp>
        <p:nvSpPr>
          <p:cNvPr id="4" name="Slide Number Placeholder 3"/>
          <p:cNvSpPr>
            <a:spLocks noGrp="1"/>
          </p:cNvSpPr>
          <p:nvPr>
            <p:ph type="sldNum" sz="quarter" idx="10"/>
          </p:nvPr>
        </p:nvSpPr>
        <p:spPr/>
        <p:txBody>
          <a:bodyPr/>
          <a:lstStyle/>
          <a:p>
            <a:fld id="{5A32CBCB-63AA-4E77-878A-C5539B2D21E3}" type="slidenum">
              <a:rPr lang="en-US" smtClean="0"/>
              <a:t>1</a:t>
            </a:fld>
            <a:endParaRPr lang="en-US" dirty="0"/>
          </a:p>
        </p:txBody>
      </p:sp>
    </p:spTree>
    <p:extLst>
      <p:ext uri="{BB962C8B-B14F-4D97-AF65-F5344CB8AC3E}">
        <p14:creationId xmlns:p14="http://schemas.microsoft.com/office/powerpoint/2010/main" val="2985979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Remember, we’re covering these IP laws again so you learn how to protect your own work – and to reinforce the</a:t>
            </a:r>
            <a:r>
              <a:rPr lang="en-US" baseline="0" dirty="0" smtClean="0"/>
              <a:t> need to respect the protected work of others.</a:t>
            </a:r>
            <a:endParaRPr lang="en-US" dirty="0"/>
          </a:p>
        </p:txBody>
      </p:sp>
      <p:sp>
        <p:nvSpPr>
          <p:cNvPr id="4" name="Slide Number Placeholder 3"/>
          <p:cNvSpPr>
            <a:spLocks noGrp="1"/>
          </p:cNvSpPr>
          <p:nvPr>
            <p:ph type="sldNum" sz="quarter" idx="10"/>
          </p:nvPr>
        </p:nvSpPr>
        <p:spPr/>
        <p:txBody>
          <a:bodyPr/>
          <a:lstStyle/>
          <a:p>
            <a:fld id="{5A32CBCB-63AA-4E77-878A-C5539B2D21E3}" type="slidenum">
              <a:rPr lang="en-US" smtClean="0"/>
              <a:t>10</a:t>
            </a:fld>
            <a:endParaRPr lang="en-US" dirty="0"/>
          </a:p>
        </p:txBody>
      </p:sp>
    </p:spTree>
    <p:extLst>
      <p:ext uri="{BB962C8B-B14F-4D97-AF65-F5344CB8AC3E}">
        <p14:creationId xmlns:p14="http://schemas.microsoft.com/office/powerpoint/2010/main" val="1929548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Friedman &amp; </a:t>
            </a:r>
            <a:r>
              <a:rPr lang="en-US" dirty="0" err="1" smtClean="0"/>
              <a:t>Siegelbaum</a:t>
            </a:r>
            <a:r>
              <a:rPr lang="en-US" dirty="0" smtClean="0"/>
              <a:t>, an IP law firm, </a:t>
            </a:r>
            <a:r>
              <a:rPr lang="en-US" baseline="0" dirty="0" smtClean="0"/>
              <a:t>says that Copyright is the applicable IP law for software: </a:t>
            </a:r>
            <a:r>
              <a:rPr lang="en-US" dirty="0" smtClean="0"/>
              <a:t>Copyright gives the most basic protection for computer software. Under U.S. copyright law, software is considered to be a "literary work" and is  thus given all of the protections of literary works, such as novels or poems. The owner of the copyright of a literary work has the exclusive right to make and distribute copies, and to create derivative works. </a:t>
            </a:r>
            <a:r>
              <a:rPr lang="en-US" u="sng" dirty="0" smtClean="0"/>
              <a:t>The rights to make and distribute copies of the copyrighted work is obviously the most important, since those rights are the strongest weapons against pirates</a:t>
            </a:r>
            <a:r>
              <a:rPr lang="en-US" dirty="0" smtClean="0"/>
              <a:t>. The right to create derivative works gives the owner of the copyright in software the right to create updates, new versions and translations of the copyrighted work. </a:t>
            </a:r>
          </a:p>
          <a:p>
            <a:r>
              <a:rPr lang="en-US" dirty="0" smtClean="0"/>
              <a:t>Source:</a:t>
            </a:r>
            <a:r>
              <a:rPr lang="en-US" baseline="0" dirty="0" smtClean="0"/>
              <a:t> </a:t>
            </a:r>
            <a:r>
              <a:rPr lang="en-US" dirty="0" smtClean="0"/>
              <a:t>Friedman &amp; </a:t>
            </a:r>
            <a:r>
              <a:rPr lang="en-US" dirty="0" err="1" smtClean="0"/>
              <a:t>Siegelbaum</a:t>
            </a:r>
            <a:r>
              <a:rPr lang="en-US" dirty="0" smtClean="0"/>
              <a:t>, </a:t>
            </a:r>
            <a:r>
              <a:rPr lang="en-US" dirty="0" err="1" smtClean="0"/>
              <a:t>Attys</a:t>
            </a:r>
            <a:r>
              <a:rPr lang="en-US" dirty="0" smtClean="0"/>
              <a:t> at Law at </a:t>
            </a:r>
            <a:r>
              <a:rPr lang="en-US" u="sng" dirty="0" smtClean="0"/>
              <a:t>http://www.shk-dplc.com/cfo/articles/copyrite.htm</a:t>
            </a:r>
          </a:p>
          <a:p>
            <a:pPr defTabSz="940643">
              <a:defRPr/>
            </a:pPr>
            <a:endParaRPr lang="en-US" baseline="0" dirty="0" smtClean="0"/>
          </a:p>
          <a:p>
            <a:pPr defTabSz="940643"/>
            <a:r>
              <a:rPr lang="en-US" baseline="0" dirty="0" smtClean="0"/>
              <a:t>However, for arguments for using patents vs. copyright protection, see: “Intellectual Property (IP): Who Owns the Rights to My Work.” Software Industry. Stack Exchange, 2014. Web. 26 Jan. 2014. http://workplace.stackexchange.com (thanks to Martin </a:t>
            </a:r>
            <a:r>
              <a:rPr lang="en-US" baseline="0" dirty="0" err="1" smtClean="0"/>
              <a:t>Nelkie</a:t>
            </a:r>
            <a:r>
              <a:rPr lang="en-US" baseline="0" dirty="0" smtClean="0"/>
              <a:t>, ENL 3030, Winter 2014, for this source). See also: “Copyrighting Software vs. Patenting Software.” Harvard Office o f Technology Development: Technology Development: Intellectual Property: Copywriting Software vs. Patenting Software, </a:t>
            </a:r>
            <a:r>
              <a:rPr lang="en-US" baseline="0" dirty="0" err="1" smtClean="0"/>
              <a:t>n.p</a:t>
            </a:r>
            <a:r>
              <a:rPr lang="en-US" baseline="0" dirty="0" smtClean="0"/>
              <a:t>., </a:t>
            </a:r>
            <a:r>
              <a:rPr lang="en-US" baseline="0" dirty="0" err="1" smtClean="0"/>
              <a:t>n.d.</a:t>
            </a:r>
            <a:r>
              <a:rPr lang="en-US" baseline="0" dirty="0" smtClean="0"/>
              <a:t> Web. 28 Jan 2014 (thanks to Colton </a:t>
            </a:r>
            <a:r>
              <a:rPr lang="en-US" baseline="0" dirty="0" err="1" smtClean="0"/>
              <a:t>Wirgau</a:t>
            </a:r>
            <a:r>
              <a:rPr lang="en-US" baseline="0" dirty="0" smtClean="0"/>
              <a:t>, ENL 3030, Winter 2014, for this source). </a:t>
            </a:r>
            <a:endParaRPr lang="en-US" dirty="0" smtClean="0"/>
          </a:p>
          <a:p>
            <a:r>
              <a:rPr lang="en-US" dirty="0" smtClean="0"/>
              <a:t> </a:t>
            </a:r>
          </a:p>
        </p:txBody>
      </p:sp>
      <p:sp>
        <p:nvSpPr>
          <p:cNvPr id="4" name="Slide Number Placeholder 3"/>
          <p:cNvSpPr>
            <a:spLocks noGrp="1"/>
          </p:cNvSpPr>
          <p:nvPr>
            <p:ph type="sldNum" sz="quarter" idx="10"/>
          </p:nvPr>
        </p:nvSpPr>
        <p:spPr/>
        <p:txBody>
          <a:bodyPr/>
          <a:lstStyle/>
          <a:p>
            <a:fld id="{5A32CBCB-63AA-4E77-878A-C5539B2D21E3}" type="slidenum">
              <a:rPr lang="en-US" smtClean="0"/>
              <a:t>11</a:t>
            </a:fld>
            <a:endParaRPr lang="en-US" dirty="0"/>
          </a:p>
        </p:txBody>
      </p:sp>
    </p:spTree>
    <p:extLst>
      <p:ext uri="{BB962C8B-B14F-4D97-AF65-F5344CB8AC3E}">
        <p14:creationId xmlns:p14="http://schemas.microsoft.com/office/powerpoint/2010/main" val="3888302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2013 Examples </a:t>
            </a:r>
            <a:r>
              <a:rPr lang="en-US" dirty="0"/>
              <a:t>- </a:t>
            </a:r>
            <a:r>
              <a:rPr lang="en-US" dirty="0" smtClean="0">
                <a:effectLst/>
              </a:rPr>
              <a:t>CREATe.org released a white paper highlighting the prevalence and escalated risk of trade secret theft to multinational corporations (MNCs) operating in global markets.</a:t>
            </a:r>
            <a:endParaRPr lang="en-US" dirty="0"/>
          </a:p>
          <a:p>
            <a:r>
              <a:rPr lang="en-US" dirty="0"/>
              <a:t>- A recent U.S. Senate committee report described 1,800 known cases of suspect counterfeit electronic parts in the </a:t>
            </a:r>
            <a:r>
              <a:rPr lang="en-US" u="sng" dirty="0"/>
              <a:t>defense</a:t>
            </a:r>
            <a:r>
              <a:rPr lang="en-US" dirty="0"/>
              <a:t> supply chain, supplied by more than 650 companies.</a:t>
            </a:r>
          </a:p>
          <a:p>
            <a:r>
              <a:rPr lang="en-US" dirty="0"/>
              <a:t>- Up to 40 million prescriptions are filled with counterfeits each year in the United States.</a:t>
            </a:r>
          </a:p>
          <a:p>
            <a:r>
              <a:rPr lang="en-US" dirty="0"/>
              <a:t>- The FAA has estimated that more than 520,000 counterfeit parts are installed on planes each year.</a:t>
            </a:r>
          </a:p>
          <a:p>
            <a:pPr marL="176371" indent="-176371">
              <a:buFontTx/>
              <a:buChar char="-"/>
            </a:pPr>
            <a:r>
              <a:rPr lang="en-US" dirty="0"/>
              <a:t>Mattel recalled approximately 2 million toys and paid a $2.3 million civil penalty for importing Barbie accessories, die-cast toy cars, and other toys coated in toxic lead paint, exposure to which can stunt children’s mental and physical development. The company traced the problem back to Chinese companies that had supplied tainted paint to Mattel’s contract manufacturers in China. </a:t>
            </a:r>
          </a:p>
          <a:p>
            <a:pPr marL="176371" indent="-176371">
              <a:buFontTx/>
              <a:buChar char="-"/>
            </a:pPr>
            <a:r>
              <a:rPr lang="en-US" dirty="0"/>
              <a:t>Source: </a:t>
            </a:r>
            <a:r>
              <a:rPr lang="en-US" u="sng" dirty="0"/>
              <a:t>http://www.create.org/news-resources/resources/health-and-safety-risks-counterfeits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A32CBCB-63AA-4E77-878A-C5539B2D21E3}" type="slidenum">
              <a:rPr lang="en-US" smtClean="0"/>
              <a:t>12</a:t>
            </a:fld>
            <a:endParaRPr lang="en-US" dirty="0"/>
          </a:p>
        </p:txBody>
      </p:sp>
    </p:spTree>
    <p:extLst>
      <p:ext uri="{BB962C8B-B14F-4D97-AF65-F5344CB8AC3E}">
        <p14:creationId xmlns:p14="http://schemas.microsoft.com/office/powerpoint/2010/main" val="2314285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NOTE TO INSTRUCTOR: Bring published ethical codes. View them beginning with corporate</a:t>
            </a:r>
            <a:r>
              <a:rPr lang="en-US" baseline="0" dirty="0" smtClean="0"/>
              <a:t> examples, then moving to professional societies and the generic Code of Conduct.</a:t>
            </a:r>
            <a:endParaRPr lang="en-US" dirty="0"/>
          </a:p>
        </p:txBody>
      </p:sp>
      <p:sp>
        <p:nvSpPr>
          <p:cNvPr id="4" name="Slide Number Placeholder 3"/>
          <p:cNvSpPr>
            <a:spLocks noGrp="1"/>
          </p:cNvSpPr>
          <p:nvPr>
            <p:ph type="sldNum" sz="quarter" idx="10"/>
          </p:nvPr>
        </p:nvSpPr>
        <p:spPr/>
        <p:txBody>
          <a:bodyPr/>
          <a:lstStyle/>
          <a:p>
            <a:fld id="{5A32CBCB-63AA-4E77-878A-C5539B2D21E3}" type="slidenum">
              <a:rPr lang="en-US" smtClean="0"/>
              <a:t>13</a:t>
            </a:fld>
            <a:endParaRPr lang="en-US" dirty="0"/>
          </a:p>
        </p:txBody>
      </p:sp>
    </p:spTree>
    <p:extLst>
      <p:ext uri="{BB962C8B-B14F-4D97-AF65-F5344CB8AC3E}">
        <p14:creationId xmlns:p14="http://schemas.microsoft.com/office/powerpoint/2010/main" val="1514805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addition to your company’s Code of Conduct and ethics hotline and your</a:t>
            </a:r>
            <a:r>
              <a:rPr lang="en-US" baseline="0" dirty="0" smtClean="0"/>
              <a:t> professional society’s resources, consider using the tools you learned about in technical writing: The model for decision making and the checklist.</a:t>
            </a:r>
            <a:endParaRPr lang="en-US" dirty="0"/>
          </a:p>
        </p:txBody>
      </p:sp>
      <p:sp>
        <p:nvSpPr>
          <p:cNvPr id="4" name="Slide Number Placeholder 3"/>
          <p:cNvSpPr>
            <a:spLocks noGrp="1"/>
          </p:cNvSpPr>
          <p:nvPr>
            <p:ph type="sldNum" sz="quarter" idx="10"/>
          </p:nvPr>
        </p:nvSpPr>
        <p:spPr/>
        <p:txBody>
          <a:bodyPr/>
          <a:lstStyle/>
          <a:p>
            <a:fld id="{5A32CBCB-63AA-4E77-878A-C5539B2D21E3}" type="slidenum">
              <a:rPr lang="en-US" smtClean="0"/>
              <a:t>14</a:t>
            </a:fld>
            <a:endParaRPr lang="en-US" dirty="0"/>
          </a:p>
        </p:txBody>
      </p:sp>
    </p:spTree>
    <p:extLst>
      <p:ext uri="{BB962C8B-B14F-4D97-AF65-F5344CB8AC3E}">
        <p14:creationId xmlns:p14="http://schemas.microsoft.com/office/powerpoint/2010/main" val="1514805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Sometimes following an</a:t>
            </a:r>
            <a:r>
              <a:rPr lang="en-US" baseline="0" dirty="0" smtClean="0"/>
              <a:t> ethical code isn’t enough.</a:t>
            </a:r>
            <a:endParaRPr lang="en-US" dirty="0" smtClean="0"/>
          </a:p>
          <a:p>
            <a:pPr marL="176371" indent="-176371">
              <a:buFontTx/>
              <a:buChar char="-"/>
            </a:pPr>
            <a:r>
              <a:rPr lang="en-US" dirty="0" smtClean="0"/>
              <a:t>When you see or are involved in an unethical situation at work, what are your options?</a:t>
            </a:r>
          </a:p>
          <a:p>
            <a:pPr marL="176371" indent="-176371">
              <a:buFontTx/>
              <a:buChar char="-"/>
            </a:pPr>
            <a:r>
              <a:rPr lang="en-US" dirty="0" smtClean="0"/>
              <a:t>NOTE: If the situation is dangerous or illegal,</a:t>
            </a:r>
            <a:r>
              <a:rPr lang="en-US" baseline="0" dirty="0" smtClean="0"/>
              <a:t> you must report it immediately. Dangerous situations go to your mgt. Illegal situations go to the appropriate agency: local police, FBI, government regulators. Remember, not reporting a crime what was got the Penn State whistleblower into legal trouble. He waited, thinking that he had uncovered a moral dilemma.</a:t>
            </a:r>
          </a:p>
          <a:p>
            <a:pPr marL="176371" indent="-176371">
              <a:buFontTx/>
              <a:buChar char="-"/>
            </a:pPr>
            <a:r>
              <a:rPr lang="en-US" baseline="0" dirty="0" smtClean="0"/>
              <a:t>Discuss consequences of reporting to management and/or whistle blowing/</a:t>
            </a:r>
            <a:endParaRPr lang="en-US" dirty="0"/>
          </a:p>
        </p:txBody>
      </p:sp>
      <p:sp>
        <p:nvSpPr>
          <p:cNvPr id="4" name="Slide Number Placeholder 3"/>
          <p:cNvSpPr>
            <a:spLocks noGrp="1"/>
          </p:cNvSpPr>
          <p:nvPr>
            <p:ph type="sldNum" sz="quarter" idx="10"/>
          </p:nvPr>
        </p:nvSpPr>
        <p:spPr/>
        <p:txBody>
          <a:bodyPr/>
          <a:lstStyle/>
          <a:p>
            <a:fld id="{5A32CBCB-63AA-4E77-878A-C5539B2D21E3}" type="slidenum">
              <a:rPr lang="en-US" smtClean="0"/>
              <a:t>15</a:t>
            </a:fld>
            <a:endParaRPr lang="en-US" dirty="0"/>
          </a:p>
        </p:txBody>
      </p:sp>
    </p:spTree>
    <p:extLst>
      <p:ext uri="{BB962C8B-B14F-4D97-AF65-F5344CB8AC3E}">
        <p14:creationId xmlns:p14="http://schemas.microsoft.com/office/powerpoint/2010/main" val="2870076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71" indent="-176371">
              <a:buFontTx/>
              <a:buChar char="-"/>
            </a:pPr>
            <a:r>
              <a:rPr lang="en-US" dirty="0" smtClean="0"/>
              <a:t>Your</a:t>
            </a:r>
            <a:r>
              <a:rPr lang="en-US" baseline="0" dirty="0" smtClean="0"/>
              <a:t> reputation as an ethical employee/member of a community takes years to build but only moments to lose.</a:t>
            </a:r>
            <a:endParaRPr lang="en-US" dirty="0" smtClean="0"/>
          </a:p>
          <a:p>
            <a:pPr marL="176371" indent="-176371">
              <a:buFontTx/>
              <a:buChar char="-"/>
            </a:pPr>
            <a:r>
              <a:rPr lang="en-US" dirty="0" smtClean="0"/>
              <a:t>Clearly, there are moral and practical reasons</a:t>
            </a:r>
            <a:r>
              <a:rPr lang="en-US" baseline="0" dirty="0" smtClean="0"/>
              <a:t> to nourish a strong personal code of ethics.</a:t>
            </a:r>
          </a:p>
          <a:p>
            <a:pPr marL="176371" indent="-176371">
              <a:buFontTx/>
              <a:buChar char="-"/>
            </a:pPr>
            <a:r>
              <a:rPr lang="en-US" baseline="0" dirty="0" smtClean="0"/>
              <a:t>Thinking about the role of ethics </a:t>
            </a:r>
            <a:r>
              <a:rPr lang="en-US" u="sng" baseline="0" dirty="0" smtClean="0"/>
              <a:t>before</a:t>
            </a:r>
            <a:r>
              <a:rPr lang="en-US" baseline="0" dirty="0" smtClean="0"/>
              <a:t> you communicate technical information will help you make choices you can stand by and be proud of.</a:t>
            </a:r>
          </a:p>
          <a:p>
            <a:pPr marL="176371" indent="-176371">
              <a:buFontTx/>
              <a:buChar char="-"/>
            </a:pPr>
            <a:endParaRPr lang="en-US" dirty="0"/>
          </a:p>
        </p:txBody>
      </p:sp>
      <p:sp>
        <p:nvSpPr>
          <p:cNvPr id="4" name="Slide Number Placeholder 3"/>
          <p:cNvSpPr>
            <a:spLocks noGrp="1"/>
          </p:cNvSpPr>
          <p:nvPr>
            <p:ph type="sldNum" sz="quarter" idx="10"/>
          </p:nvPr>
        </p:nvSpPr>
        <p:spPr/>
        <p:txBody>
          <a:bodyPr/>
          <a:lstStyle/>
          <a:p>
            <a:fld id="{5A32CBCB-63AA-4E77-878A-C5539B2D21E3}" type="slidenum">
              <a:rPr lang="en-US" smtClean="0"/>
              <a:t>16</a:t>
            </a:fld>
            <a:endParaRPr lang="en-US" dirty="0"/>
          </a:p>
        </p:txBody>
      </p:sp>
    </p:spTree>
    <p:extLst>
      <p:ext uri="{BB962C8B-B14F-4D97-AF65-F5344CB8AC3E}">
        <p14:creationId xmlns:p14="http://schemas.microsoft.com/office/powerpoint/2010/main" val="226401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 INSTRUCTOR:</a:t>
            </a:r>
            <a:r>
              <a:rPr lang="en-US" baseline="0" dirty="0" smtClean="0"/>
              <a:t> </a:t>
            </a:r>
          </a:p>
          <a:p>
            <a:r>
              <a:rPr lang="en-US" baseline="0" dirty="0" smtClean="0"/>
              <a:t>Give students scrap paper and ask them to answer the questions on the slide. Then ask for students to volunteer to read their definitions. Have a brief discussion on whether/how/when personal codes should or may differ from professional codes.</a:t>
            </a:r>
            <a:endParaRPr lang="en-US" dirty="0"/>
          </a:p>
        </p:txBody>
      </p:sp>
      <p:sp>
        <p:nvSpPr>
          <p:cNvPr id="4" name="Slide Number Placeholder 3"/>
          <p:cNvSpPr>
            <a:spLocks noGrp="1"/>
          </p:cNvSpPr>
          <p:nvPr>
            <p:ph type="sldNum" sz="quarter" idx="10"/>
          </p:nvPr>
        </p:nvSpPr>
        <p:spPr/>
        <p:txBody>
          <a:bodyPr/>
          <a:lstStyle/>
          <a:p>
            <a:fld id="{5A32CBCB-63AA-4E77-878A-C5539B2D21E3}" type="slidenum">
              <a:rPr lang="en-US" smtClean="0"/>
              <a:t>2</a:t>
            </a:fld>
            <a:endParaRPr lang="en-US" dirty="0"/>
          </a:p>
        </p:txBody>
      </p:sp>
    </p:spTree>
    <p:extLst>
      <p:ext uri="{BB962C8B-B14F-4D97-AF65-F5344CB8AC3E}">
        <p14:creationId xmlns:p14="http://schemas.microsoft.com/office/powerpoint/2010/main" val="2904243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NOTE</a:t>
            </a:r>
            <a:r>
              <a:rPr lang="en-US" i="0" baseline="0" dirty="0" smtClean="0"/>
              <a:t> TO INSTRUCTOR – Share other definitions of ethics. Compare/contrast these definitions with those offered by students.</a:t>
            </a:r>
          </a:p>
          <a:p>
            <a:r>
              <a:rPr lang="en-US" i="0" baseline="0" dirty="0" smtClean="0"/>
              <a:t>We asked about “workplace” ethics. Do you / should you have separate “personal” and “workplace” codes of ethics? Why or why not?</a:t>
            </a:r>
            <a:endParaRPr lang="en-US" i="0" dirty="0"/>
          </a:p>
        </p:txBody>
      </p:sp>
      <p:sp>
        <p:nvSpPr>
          <p:cNvPr id="4" name="Slide Number Placeholder 3"/>
          <p:cNvSpPr>
            <a:spLocks noGrp="1"/>
          </p:cNvSpPr>
          <p:nvPr>
            <p:ph type="sldNum" sz="quarter" idx="10"/>
          </p:nvPr>
        </p:nvSpPr>
        <p:spPr/>
        <p:txBody>
          <a:bodyPr/>
          <a:lstStyle/>
          <a:p>
            <a:fld id="{5A32CBCB-63AA-4E77-878A-C5539B2D21E3}" type="slidenum">
              <a:rPr lang="en-US" smtClean="0"/>
              <a:t>3</a:t>
            </a:fld>
            <a:endParaRPr lang="en-US" dirty="0"/>
          </a:p>
        </p:txBody>
      </p:sp>
    </p:spTree>
    <p:extLst>
      <p:ext uri="{BB962C8B-B14F-4D97-AF65-F5344CB8AC3E}">
        <p14:creationId xmlns:p14="http://schemas.microsoft.com/office/powerpoint/2010/main" val="1200800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71" indent="-176371">
              <a:buFontTx/>
              <a:buChar char="-"/>
            </a:pPr>
            <a:r>
              <a:rPr lang="en-US" dirty="0" smtClean="0"/>
              <a:t>Here we begin</a:t>
            </a:r>
            <a:r>
              <a:rPr lang="en-US" baseline="0" dirty="0" smtClean="0"/>
              <a:t> to narrow our discussion to ethics and communication/writing.</a:t>
            </a:r>
            <a:endParaRPr lang="en-US" dirty="0" smtClean="0"/>
          </a:p>
          <a:p>
            <a:pPr marL="176371" indent="-176371">
              <a:buFontTx/>
              <a:buChar char="-"/>
            </a:pPr>
            <a:r>
              <a:rPr lang="en-US" dirty="0" smtClean="0"/>
              <a:t>In </a:t>
            </a:r>
            <a:r>
              <a:rPr lang="en-US" i="1" dirty="0" smtClean="0"/>
              <a:t>Writing for the Technical</a:t>
            </a:r>
            <a:r>
              <a:rPr lang="en-US" i="1" baseline="0" dirty="0" smtClean="0"/>
              <a:t> Professions</a:t>
            </a:r>
            <a:r>
              <a:rPr lang="en-US" baseline="0" dirty="0" smtClean="0"/>
              <a:t>, </a:t>
            </a:r>
            <a:r>
              <a:rPr lang="en-US" dirty="0" smtClean="0"/>
              <a:t>Woolever begins her chapter on ethics with two stories: </a:t>
            </a:r>
          </a:p>
          <a:p>
            <a:pPr marL="176371" indent="-176371">
              <a:buFontTx/>
              <a:buChar char="-"/>
            </a:pPr>
            <a:r>
              <a:rPr lang="en-US" dirty="0" smtClean="0"/>
              <a:t>In 2003, there was some question whether space shuttle Columbia had been damaged by</a:t>
            </a:r>
            <a:r>
              <a:rPr lang="en-US" baseline="0" dirty="0" smtClean="0"/>
              <a:t> debris it had shed during liftoff. The shuttle disintegrated upon reentry killing all seven astronauts. In the meantime, the team leader and engineers were trying to assess whether/how much damage had been caused by the debris. In an interview, one engineer said he assumed someone else would speak up and address the problem (p. 167). NOTE: The cost of silence.</a:t>
            </a:r>
          </a:p>
          <a:p>
            <a:pPr marL="176371" indent="-176371">
              <a:buFontTx/>
              <a:buChar char="-"/>
            </a:pPr>
            <a:r>
              <a:rPr lang="en-US" baseline="0" dirty="0" smtClean="0"/>
              <a:t>In 2006, a driver was killed when bolts supporting the ceiling in the Big Dig tunnel in Boston gave way and the falling concrete panels crushed her car. </a:t>
            </a:r>
            <a:r>
              <a:rPr lang="en-US" i="1" baseline="0" dirty="0" smtClean="0"/>
              <a:t>The Boston Globe </a:t>
            </a:r>
            <a:r>
              <a:rPr lang="en-US" i="0" baseline="0" dirty="0" smtClean="0"/>
              <a:t> newspaper reported a memo to the contractor saying that the bolts were faulty (p. 167).</a:t>
            </a:r>
          </a:p>
          <a:p>
            <a:pPr marL="176371" indent="-176371">
              <a:buFontTx/>
              <a:buChar char="-"/>
            </a:pPr>
            <a:r>
              <a:rPr lang="en-US" i="0" baseline="0" dirty="0" smtClean="0"/>
              <a:t>You may also recall the space shuttle Challenger, which blew up upon take-off in 1986. Prior to the launch, memos between NASA subcontractors and the agency warned about the functionality of the O-ring seals in cold weather. Subsequent investigation blamed the seals for failing and allowing a premature mixture of fuels, which ignited in the atmosphere. Again, did the technical people involved push hard enough to be heard?</a:t>
            </a:r>
            <a:endParaRPr lang="en-US" i="1" dirty="0" smtClean="0"/>
          </a:p>
          <a:p>
            <a:endParaRPr lang="en-US" dirty="0"/>
          </a:p>
        </p:txBody>
      </p:sp>
      <p:sp>
        <p:nvSpPr>
          <p:cNvPr id="4" name="Slide Number Placeholder 3"/>
          <p:cNvSpPr>
            <a:spLocks noGrp="1"/>
          </p:cNvSpPr>
          <p:nvPr>
            <p:ph type="sldNum" sz="quarter" idx="10"/>
          </p:nvPr>
        </p:nvSpPr>
        <p:spPr/>
        <p:txBody>
          <a:bodyPr/>
          <a:lstStyle/>
          <a:p>
            <a:fld id="{5A32CBCB-63AA-4E77-878A-C5539B2D21E3}" type="slidenum">
              <a:rPr lang="en-US" smtClean="0"/>
              <a:t>4</a:t>
            </a:fld>
            <a:endParaRPr lang="en-US" dirty="0"/>
          </a:p>
        </p:txBody>
      </p:sp>
    </p:spTree>
    <p:extLst>
      <p:ext uri="{BB962C8B-B14F-4D97-AF65-F5344CB8AC3E}">
        <p14:creationId xmlns:p14="http://schemas.microsoft.com/office/powerpoint/2010/main" val="3303558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 graduate student who worked with my husband eventually wound</a:t>
            </a:r>
            <a:r>
              <a:rPr lang="en-US" baseline="0" dirty="0" smtClean="0"/>
              <a:t> up as a chemist for one of the world’s largest sustainable agricultural companies. He was assigned to test the chemicals being discharged from one of the company’s plants into the nearby river. After testing the wastewater, he wrote a report citing the type and amount of chemicals being discharged. His management asked him to redo the tests and rewrite his report. He refused, believing that his professionalism and ethics were being called into question. Were they? The company knew that revamping the plant was cost prohibitive and the plant would have to close, resulting in a loss of revenue for the company and jobs for those in the community.</a:t>
            </a:r>
            <a:endParaRPr lang="en-US" dirty="0"/>
          </a:p>
        </p:txBody>
      </p:sp>
      <p:sp>
        <p:nvSpPr>
          <p:cNvPr id="4" name="Slide Number Placeholder 3"/>
          <p:cNvSpPr>
            <a:spLocks noGrp="1"/>
          </p:cNvSpPr>
          <p:nvPr>
            <p:ph type="sldNum" sz="quarter" idx="10"/>
          </p:nvPr>
        </p:nvSpPr>
        <p:spPr/>
        <p:txBody>
          <a:bodyPr/>
          <a:lstStyle/>
          <a:p>
            <a:fld id="{5A32CBCB-63AA-4E77-878A-C5539B2D21E3}" type="slidenum">
              <a:rPr lang="en-US" smtClean="0"/>
              <a:t>5</a:t>
            </a:fld>
            <a:endParaRPr lang="en-US" dirty="0"/>
          </a:p>
        </p:txBody>
      </p:sp>
    </p:spTree>
    <p:extLst>
      <p:ext uri="{BB962C8B-B14F-4D97-AF65-F5344CB8AC3E}">
        <p14:creationId xmlns:p14="http://schemas.microsoft.com/office/powerpoint/2010/main" val="4073730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Remember back to the line and bar graphs you created earlier in the semester. Why was it important to use standard increments on the vertical axis?</a:t>
            </a:r>
            <a:endParaRPr lang="en-US" dirty="0"/>
          </a:p>
        </p:txBody>
      </p:sp>
      <p:sp>
        <p:nvSpPr>
          <p:cNvPr id="4" name="Slide Number Placeholder 3"/>
          <p:cNvSpPr>
            <a:spLocks noGrp="1"/>
          </p:cNvSpPr>
          <p:nvPr>
            <p:ph type="sldNum" sz="quarter" idx="10"/>
          </p:nvPr>
        </p:nvSpPr>
        <p:spPr/>
        <p:txBody>
          <a:bodyPr/>
          <a:lstStyle/>
          <a:p>
            <a:fld id="{5A32CBCB-63AA-4E77-878A-C5539B2D21E3}" type="slidenum">
              <a:rPr lang="en-US" smtClean="0"/>
              <a:t>6</a:t>
            </a:fld>
            <a:endParaRPr lang="en-US" dirty="0"/>
          </a:p>
        </p:txBody>
      </p:sp>
    </p:spTree>
    <p:extLst>
      <p:ext uri="{BB962C8B-B14F-4D97-AF65-F5344CB8AC3E}">
        <p14:creationId xmlns:p14="http://schemas.microsoft.com/office/powerpoint/2010/main" val="934727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Knowing these common</a:t>
            </a:r>
            <a:r>
              <a:rPr lang="en-US" baseline="0" dirty="0" smtClean="0"/>
              <a:t> motivations can help us protect against yielding to them.</a:t>
            </a:r>
            <a:endParaRPr lang="en-US" dirty="0"/>
          </a:p>
        </p:txBody>
      </p:sp>
      <p:sp>
        <p:nvSpPr>
          <p:cNvPr id="4" name="Slide Number Placeholder 3"/>
          <p:cNvSpPr>
            <a:spLocks noGrp="1"/>
          </p:cNvSpPr>
          <p:nvPr>
            <p:ph type="sldNum" sz="quarter" idx="10"/>
          </p:nvPr>
        </p:nvSpPr>
        <p:spPr/>
        <p:txBody>
          <a:bodyPr/>
          <a:lstStyle/>
          <a:p>
            <a:fld id="{5A32CBCB-63AA-4E77-878A-C5539B2D21E3}" type="slidenum">
              <a:rPr lang="en-US" smtClean="0"/>
              <a:t>7</a:t>
            </a:fld>
            <a:endParaRPr lang="en-US" dirty="0"/>
          </a:p>
        </p:txBody>
      </p:sp>
    </p:spTree>
    <p:extLst>
      <p:ext uri="{BB962C8B-B14F-4D97-AF65-F5344CB8AC3E}">
        <p14:creationId xmlns:p14="http://schemas.microsoft.com/office/powerpoint/2010/main" val="1353455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While moral/ethical</a:t>
            </a:r>
            <a:r>
              <a:rPr lang="en-US" baseline="0" dirty="0" smtClean="0"/>
              <a:t> codes tend to transcend legal codes, knowing the law is a good step toward protecting our own work and that of others.</a:t>
            </a:r>
            <a:endParaRPr lang="en-US" dirty="0"/>
          </a:p>
        </p:txBody>
      </p:sp>
      <p:sp>
        <p:nvSpPr>
          <p:cNvPr id="4" name="Slide Number Placeholder 3"/>
          <p:cNvSpPr>
            <a:spLocks noGrp="1"/>
          </p:cNvSpPr>
          <p:nvPr>
            <p:ph type="sldNum" sz="quarter" idx="10"/>
          </p:nvPr>
        </p:nvSpPr>
        <p:spPr/>
        <p:txBody>
          <a:bodyPr/>
          <a:lstStyle/>
          <a:p>
            <a:fld id="{5A32CBCB-63AA-4E77-878A-C5539B2D21E3}" type="slidenum">
              <a:rPr lang="en-US" smtClean="0"/>
              <a:t>8</a:t>
            </a:fld>
            <a:endParaRPr lang="en-US" dirty="0"/>
          </a:p>
        </p:txBody>
      </p:sp>
    </p:spTree>
    <p:extLst>
      <p:ext uri="{BB962C8B-B14F-4D97-AF65-F5344CB8AC3E}">
        <p14:creationId xmlns:p14="http://schemas.microsoft.com/office/powerpoint/2010/main" val="2625698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Computer hardware - the physical components of computers - and software - the bits of binary code used to make the computer do what it does so well - are created by inventive individuals, whose design (whether circuitry or for methods for solving problems) can become the object of a patent. Patents are meant to cover ideas, and "anything new under the sun made by man" has long been the subject of patent law; only laws of nature, natural phenomena, mathematics, or other universal truths have not been patentable. Source: </a:t>
            </a:r>
            <a:r>
              <a:rPr lang="en-US" u="sng" dirty="0" smtClean="0"/>
              <a:t>http://law.freeadvice.com/intellectual_property/computer_law/computer_software_patent.htm</a:t>
            </a:r>
            <a:r>
              <a:rPr lang="en-US" dirty="0" smtClean="0"/>
              <a:t/>
            </a:r>
            <a:br>
              <a:rPr lang="en-US" dirty="0" smtClean="0"/>
            </a:br>
            <a:r>
              <a:rPr lang="en-US" dirty="0" smtClean="0"/>
              <a:t/>
            </a:r>
            <a:br>
              <a:rPr lang="en-US" dirty="0" smtClean="0"/>
            </a:br>
            <a:r>
              <a:rPr lang="en-US" dirty="0" smtClean="0"/>
              <a:t>NOTE: See Copyright slide. There seems to be disagreement whether software takes a patent</a:t>
            </a:r>
            <a:r>
              <a:rPr lang="en-US" baseline="0" dirty="0" smtClean="0"/>
              <a:t> or a copyright. For arguments for using patents vs. copyright protection, see: “Intellectual Property (IP): Who Owns the Rights to My Work.” Software Industry. Stack Exchange, 2014. Web. 26 Jan. 2014. http://workplace.stackexchange.com (thanks to Martin </a:t>
            </a:r>
            <a:r>
              <a:rPr lang="en-US" baseline="0" dirty="0" err="1" smtClean="0"/>
              <a:t>Nelkie</a:t>
            </a:r>
            <a:r>
              <a:rPr lang="en-US" baseline="0" dirty="0" smtClean="0"/>
              <a:t>, ENL 3030, Winter 2014, for this source). See also: “Copyrighting Software vs. Patenting Software.” Harvard Office o f Technology Development: Technology Development: Intellectual Property: Copywriting Software vs. Patenting Software, </a:t>
            </a:r>
            <a:r>
              <a:rPr lang="en-US" baseline="0" dirty="0" err="1" smtClean="0"/>
              <a:t>n.p</a:t>
            </a:r>
            <a:r>
              <a:rPr lang="en-US" baseline="0" dirty="0" smtClean="0"/>
              <a:t>., </a:t>
            </a:r>
            <a:r>
              <a:rPr lang="en-US" baseline="0" dirty="0" err="1" smtClean="0"/>
              <a:t>n.d.</a:t>
            </a:r>
            <a:r>
              <a:rPr lang="en-US" baseline="0" dirty="0" smtClean="0"/>
              <a:t> Web. 28 Jan 2014 (thanks to Colton </a:t>
            </a:r>
            <a:r>
              <a:rPr lang="en-US" baseline="0" dirty="0" err="1" smtClean="0"/>
              <a:t>Wirgau</a:t>
            </a:r>
            <a:r>
              <a:rPr lang="en-US" baseline="0" dirty="0" smtClean="0"/>
              <a:t>, ENL 3030, Winter 2014, for this source). </a:t>
            </a:r>
            <a:endParaRPr lang="en-US" dirty="0"/>
          </a:p>
        </p:txBody>
      </p:sp>
      <p:sp>
        <p:nvSpPr>
          <p:cNvPr id="4" name="Slide Number Placeholder 3"/>
          <p:cNvSpPr>
            <a:spLocks noGrp="1"/>
          </p:cNvSpPr>
          <p:nvPr>
            <p:ph type="sldNum" sz="quarter" idx="10"/>
          </p:nvPr>
        </p:nvSpPr>
        <p:spPr/>
        <p:txBody>
          <a:bodyPr/>
          <a:lstStyle/>
          <a:p>
            <a:fld id="{5A32CBCB-63AA-4E77-878A-C5539B2D21E3}" type="slidenum">
              <a:rPr lang="en-US" smtClean="0"/>
              <a:t>9</a:t>
            </a:fld>
            <a:endParaRPr lang="en-US" dirty="0"/>
          </a:p>
        </p:txBody>
      </p:sp>
    </p:spTree>
    <p:extLst>
      <p:ext uri="{BB962C8B-B14F-4D97-AF65-F5344CB8AC3E}">
        <p14:creationId xmlns:p14="http://schemas.microsoft.com/office/powerpoint/2010/main" val="353623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447800"/>
            <a:ext cx="3352800" cy="5410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1447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C:\Documents and Settings\PresPRO\Desktop\June 2007 temps\PPP_XBUSI_TLE_TECHNO_TILES.png"/>
          <p:cNvPicPr>
            <a:picLocks noChangeAspect="1" noChangeArrowheads="1"/>
          </p:cNvPicPr>
          <p:nvPr userDrawn="1"/>
        </p:nvPicPr>
        <p:blipFill>
          <a:blip r:embed="rId2"/>
          <a:srcRect/>
          <a:stretch>
            <a:fillRect/>
          </a:stretch>
        </p:blipFill>
        <p:spPr bwMode="auto">
          <a:xfrm>
            <a:off x="0" y="0"/>
            <a:ext cx="9144001" cy="6858000"/>
          </a:xfrm>
          <a:prstGeom prst="rect">
            <a:avLst/>
          </a:prstGeom>
          <a:noFill/>
        </p:spPr>
      </p:pic>
      <p:sp>
        <p:nvSpPr>
          <p:cNvPr id="2" name="Title 1"/>
          <p:cNvSpPr>
            <a:spLocks noGrp="1"/>
          </p:cNvSpPr>
          <p:nvPr>
            <p:ph type="ctrTitle"/>
          </p:nvPr>
        </p:nvSpPr>
        <p:spPr>
          <a:xfrm>
            <a:off x="228600" y="209553"/>
            <a:ext cx="8686800" cy="1162048"/>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1905000"/>
            <a:ext cx="2438400" cy="4572000"/>
          </a:xfrm>
        </p:spPr>
        <p:txBody>
          <a:bodyPr anchor="ctr" anchorCtr="0"/>
          <a:lstStyle>
            <a:lvl1pPr marL="0" indent="0" algn="ctr">
              <a:buNone/>
              <a:defRPr b="1">
                <a:solidFill>
                  <a:schemeClr val="bg1"/>
                </a:solidFill>
                <a:effectLst>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11/22/2013</a:t>
            </a:r>
            <a:endParaRPr lang="en-US" dirty="0"/>
          </a:p>
        </p:txBody>
      </p:sp>
      <p:sp>
        <p:nvSpPr>
          <p:cNvPr id="5" name="Footer Placeholder 4"/>
          <p:cNvSpPr>
            <a:spLocks noGrp="1"/>
          </p:cNvSpPr>
          <p:nvPr>
            <p:ph type="ftr" sz="quarter" idx="11"/>
          </p:nvPr>
        </p:nvSpPr>
        <p:spPr/>
        <p:txBody>
          <a:bodyPr/>
          <a:lstStyle/>
          <a:p>
            <a:r>
              <a:rPr lang="en-US" dirty="0" smtClean="0"/>
              <a:t>Ethics &amp; Technical Writing/UDM-McCall</a:t>
            </a:r>
            <a:endParaRPr lang="en-US" dirty="0"/>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11/22/2013</a:t>
            </a:r>
            <a:endParaRPr lang="en-US" dirty="0"/>
          </a:p>
        </p:txBody>
      </p:sp>
      <p:sp>
        <p:nvSpPr>
          <p:cNvPr id="4" name="Footer Placeholder 3"/>
          <p:cNvSpPr>
            <a:spLocks noGrp="1"/>
          </p:cNvSpPr>
          <p:nvPr>
            <p:ph type="ftr" sz="quarter" idx="11"/>
          </p:nvPr>
        </p:nvSpPr>
        <p:spPr/>
        <p:txBody>
          <a:bodyPr/>
          <a:lstStyle/>
          <a:p>
            <a:r>
              <a:rPr lang="en-US" dirty="0" smtClean="0"/>
              <a:t>Ethics &amp; Technical Writing/UDM-McCall</a:t>
            </a:r>
            <a:endParaRPr lang="en-US" dirty="0"/>
          </a:p>
        </p:txBody>
      </p:sp>
      <p:sp>
        <p:nvSpPr>
          <p:cNvPr id="5" name="Slide Number Placeholder 4"/>
          <p:cNvSpPr>
            <a:spLocks noGrp="1"/>
          </p:cNvSpPr>
          <p:nvPr>
            <p:ph type="sldNum" sz="quarter" idx="12"/>
          </p:nvPr>
        </p:nvSpPr>
        <p:spPr/>
        <p:txBody>
          <a:bodyPr/>
          <a:lstStyle/>
          <a:p>
            <a:fld id="{9242A718-4B6A-426C-87B0-EDD8B353F2B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11/22/2013</a:t>
            </a:r>
            <a:endParaRPr lang="en-US" dirty="0"/>
          </a:p>
        </p:txBody>
      </p:sp>
      <p:sp>
        <p:nvSpPr>
          <p:cNvPr id="3" name="Footer Placeholder 2"/>
          <p:cNvSpPr>
            <a:spLocks noGrp="1"/>
          </p:cNvSpPr>
          <p:nvPr>
            <p:ph type="ftr" sz="quarter" idx="11"/>
          </p:nvPr>
        </p:nvSpPr>
        <p:spPr/>
        <p:txBody>
          <a:bodyPr/>
          <a:lstStyle/>
          <a:p>
            <a:r>
              <a:rPr lang="en-US" dirty="0" smtClean="0"/>
              <a:t>Ethics &amp; Technical Writing/UDM-McCall</a:t>
            </a:r>
            <a:endParaRPr lang="en-US" dirty="0"/>
          </a:p>
        </p:txBody>
      </p:sp>
      <p:sp>
        <p:nvSpPr>
          <p:cNvPr id="4" name="Slide Number Placeholder 3"/>
          <p:cNvSpPr>
            <a:spLocks noGrp="1"/>
          </p:cNvSpPr>
          <p:nvPr>
            <p:ph type="sldNum" sz="quarter" idx="12"/>
          </p:nvPr>
        </p:nvSpPr>
        <p:spPr/>
        <p:txBody>
          <a:bodyPr/>
          <a:lstStyle/>
          <a:p>
            <a:fld id="{9242A718-4B6A-426C-87B0-EDD8B353F2B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11/22/2013</a:t>
            </a:r>
            <a:endParaRPr lang="en-US" dirty="0"/>
          </a:p>
        </p:txBody>
      </p:sp>
      <p:sp>
        <p:nvSpPr>
          <p:cNvPr id="6" name="Footer Placeholder 5"/>
          <p:cNvSpPr>
            <a:spLocks noGrp="1"/>
          </p:cNvSpPr>
          <p:nvPr>
            <p:ph type="ftr" sz="quarter" idx="11"/>
          </p:nvPr>
        </p:nvSpPr>
        <p:spPr/>
        <p:txBody>
          <a:bodyPr/>
          <a:lstStyle/>
          <a:p>
            <a:r>
              <a:rPr lang="en-US" dirty="0" smtClean="0"/>
              <a:t>Ethics &amp; Technical Writing/UDM-McCall</a:t>
            </a:r>
            <a:endParaRPr lang="en-US" dirty="0"/>
          </a:p>
        </p:txBody>
      </p:sp>
      <p:sp>
        <p:nvSpPr>
          <p:cNvPr id="7" name="Slide Number Placeholder 6"/>
          <p:cNvSpPr>
            <a:spLocks noGrp="1"/>
          </p:cNvSpPr>
          <p:nvPr>
            <p:ph type="sldNum" sz="quarter" idx="12"/>
          </p:nvPr>
        </p:nvSpPr>
        <p:spPr/>
        <p:txBody>
          <a:bodyPr/>
          <a:lstStyle/>
          <a:p>
            <a:fld id="{9242A718-4B6A-426C-87B0-EDD8B353F2B9}"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11/22/2013</a:t>
            </a:r>
            <a:endParaRPr lang="en-US" dirty="0"/>
          </a:p>
        </p:txBody>
      </p:sp>
      <p:sp>
        <p:nvSpPr>
          <p:cNvPr id="6" name="Footer Placeholder 5"/>
          <p:cNvSpPr>
            <a:spLocks noGrp="1"/>
          </p:cNvSpPr>
          <p:nvPr>
            <p:ph type="ftr" sz="quarter" idx="11"/>
          </p:nvPr>
        </p:nvSpPr>
        <p:spPr/>
        <p:txBody>
          <a:bodyPr/>
          <a:lstStyle/>
          <a:p>
            <a:r>
              <a:rPr lang="en-US" dirty="0" smtClean="0"/>
              <a:t>Ethics &amp; Technical Writing/UDM-McCall</a:t>
            </a:r>
            <a:endParaRPr lang="en-US" dirty="0"/>
          </a:p>
        </p:txBody>
      </p:sp>
      <p:sp>
        <p:nvSpPr>
          <p:cNvPr id="7" name="Slide Number Placeholder 6"/>
          <p:cNvSpPr>
            <a:spLocks noGrp="1"/>
          </p:cNvSpPr>
          <p:nvPr>
            <p:ph type="sldNum" sz="quarter" idx="12"/>
          </p:nvPr>
        </p:nvSpPr>
        <p:spPr/>
        <p:txBody>
          <a:bodyPr/>
          <a:lstStyle/>
          <a:p>
            <a:fld id="{9242A718-4B6A-426C-87B0-EDD8B353F2B9}"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11/22/2013</a:t>
            </a:r>
            <a:endParaRPr lang="en-US" dirty="0"/>
          </a:p>
        </p:txBody>
      </p:sp>
      <p:sp>
        <p:nvSpPr>
          <p:cNvPr id="5" name="Footer Placeholder 4"/>
          <p:cNvSpPr>
            <a:spLocks noGrp="1"/>
          </p:cNvSpPr>
          <p:nvPr>
            <p:ph type="ftr" sz="quarter" idx="11"/>
          </p:nvPr>
        </p:nvSpPr>
        <p:spPr/>
        <p:txBody>
          <a:bodyPr/>
          <a:lstStyle/>
          <a:p>
            <a:r>
              <a:rPr lang="en-US" dirty="0" smtClean="0"/>
              <a:t>Ethics &amp; Technical Writing/UDM-McCall</a:t>
            </a:r>
            <a:endParaRPr lang="en-US" dirty="0"/>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11/22/2013</a:t>
            </a:r>
            <a:endParaRPr lang="en-US" dirty="0"/>
          </a:p>
        </p:txBody>
      </p:sp>
      <p:sp>
        <p:nvSpPr>
          <p:cNvPr id="5" name="Footer Placeholder 4"/>
          <p:cNvSpPr>
            <a:spLocks noGrp="1"/>
          </p:cNvSpPr>
          <p:nvPr>
            <p:ph type="ftr" sz="quarter" idx="11"/>
          </p:nvPr>
        </p:nvSpPr>
        <p:spPr/>
        <p:txBody>
          <a:bodyPr/>
          <a:lstStyle/>
          <a:p>
            <a:r>
              <a:rPr lang="en-US" dirty="0" smtClean="0"/>
              <a:t>Ethics &amp; Technical Writing/UDM-McCall</a:t>
            </a:r>
            <a:endParaRPr lang="en-US" dirty="0"/>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447800"/>
            <a:ext cx="1524000" cy="5410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1447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C:\Documents and Settings\PresPRO\Desktop\June 2007 temps\PPP_XBUSI_TXT_TECHNO_TILES2.png"/>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11/22/2013</a:t>
            </a:r>
            <a:endParaRPr lang="en-US" dirty="0"/>
          </a:p>
        </p:txBody>
      </p:sp>
      <p:sp>
        <p:nvSpPr>
          <p:cNvPr id="5" name="Footer Placeholder 4"/>
          <p:cNvSpPr>
            <a:spLocks noGrp="1"/>
          </p:cNvSpPr>
          <p:nvPr>
            <p:ph type="ftr" sz="quarter" idx="11"/>
          </p:nvPr>
        </p:nvSpPr>
        <p:spPr/>
        <p:txBody>
          <a:bodyPr/>
          <a:lstStyle/>
          <a:p>
            <a:r>
              <a:rPr lang="en-US" dirty="0" smtClean="0"/>
              <a:t>Ethics &amp; Technical Writing/UDM-McCall</a:t>
            </a:r>
            <a:endParaRPr lang="en-US" dirty="0"/>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1447800"/>
            <a:ext cx="1524000" cy="5410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1447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C:\Documents and Settings\PresPRO\Desktop\June 2007 temps\PPP_XBUSI_TXT_TECHNO_TILES.png"/>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11/22/2013</a:t>
            </a:r>
            <a:endParaRPr lang="en-US" dirty="0"/>
          </a:p>
        </p:txBody>
      </p:sp>
      <p:sp>
        <p:nvSpPr>
          <p:cNvPr id="5" name="Footer Placeholder 4"/>
          <p:cNvSpPr>
            <a:spLocks noGrp="1"/>
          </p:cNvSpPr>
          <p:nvPr>
            <p:ph type="ftr" sz="quarter" idx="11"/>
          </p:nvPr>
        </p:nvSpPr>
        <p:spPr/>
        <p:txBody>
          <a:bodyPr/>
          <a:lstStyle/>
          <a:p>
            <a:r>
              <a:rPr lang="en-US" dirty="0" smtClean="0"/>
              <a:t>Ethics &amp; Technical Writing/UDM-McCall</a:t>
            </a:r>
            <a:endParaRPr lang="en-US" dirty="0"/>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1447800"/>
            <a:ext cx="1524000" cy="5410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1447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C:\Documents and Settings\PresPRO\Desktop\June 2007 temps\PPP_XBUSI_TXT_TECHNO_TILES3.png"/>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11/22/2013</a:t>
            </a:r>
            <a:endParaRPr lang="en-US" dirty="0"/>
          </a:p>
        </p:txBody>
      </p:sp>
      <p:sp>
        <p:nvSpPr>
          <p:cNvPr id="5" name="Footer Placeholder 4"/>
          <p:cNvSpPr>
            <a:spLocks noGrp="1"/>
          </p:cNvSpPr>
          <p:nvPr>
            <p:ph type="ftr" sz="quarter" idx="11"/>
          </p:nvPr>
        </p:nvSpPr>
        <p:spPr/>
        <p:txBody>
          <a:bodyPr/>
          <a:lstStyle/>
          <a:p>
            <a:r>
              <a:rPr lang="en-US" dirty="0" smtClean="0"/>
              <a:t>Ethics &amp; Technical Writing/UDM-McCall</a:t>
            </a:r>
            <a:endParaRPr lang="en-US" dirty="0"/>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7" name="Rectangle 6"/>
          <p:cNvSpPr/>
          <p:nvPr userDrawn="1"/>
        </p:nvSpPr>
        <p:spPr>
          <a:xfrm>
            <a:off x="0" y="1447800"/>
            <a:ext cx="1524000" cy="5410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1447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3" descr="C:\Documents and Settings\PresPRO\Desktop\June 2007 temps\PPP_XBUSI_TXT_TECHNO_TILES4.png"/>
          <p:cNvPicPr>
            <a:picLocks noChangeAspect="1" noChangeArrowheads="1"/>
          </p:cNvPicPr>
          <p:nvPr userDrawn="1"/>
        </p:nvPicPr>
        <p:blipFill>
          <a:blip r:embed="rId2"/>
          <a:srcRect/>
          <a:stretch>
            <a:fillRect/>
          </a:stretch>
        </p:blipFill>
        <p:spPr bwMode="auto">
          <a:xfrm>
            <a:off x="0" y="1"/>
            <a:ext cx="9144000" cy="6857999"/>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11/22/2013</a:t>
            </a:r>
            <a:endParaRPr lang="en-US" dirty="0"/>
          </a:p>
        </p:txBody>
      </p:sp>
      <p:sp>
        <p:nvSpPr>
          <p:cNvPr id="5" name="Footer Placeholder 4"/>
          <p:cNvSpPr>
            <a:spLocks noGrp="1"/>
          </p:cNvSpPr>
          <p:nvPr>
            <p:ph type="ftr" sz="quarter" idx="11"/>
          </p:nvPr>
        </p:nvSpPr>
        <p:spPr/>
        <p:txBody>
          <a:bodyPr/>
          <a:lstStyle/>
          <a:p>
            <a:r>
              <a:rPr lang="en-US" dirty="0" smtClean="0"/>
              <a:t>Ethics &amp; Technical Writing/UDM-McCall</a:t>
            </a:r>
            <a:endParaRPr lang="en-US" dirty="0"/>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11/22/2013</a:t>
            </a:r>
            <a:endParaRPr lang="en-US" dirty="0"/>
          </a:p>
        </p:txBody>
      </p:sp>
      <p:sp>
        <p:nvSpPr>
          <p:cNvPr id="5" name="Footer Placeholder 4"/>
          <p:cNvSpPr>
            <a:spLocks noGrp="1"/>
          </p:cNvSpPr>
          <p:nvPr>
            <p:ph type="ftr" sz="quarter" idx="11"/>
          </p:nvPr>
        </p:nvSpPr>
        <p:spPr/>
        <p:txBody>
          <a:bodyPr/>
          <a:lstStyle/>
          <a:p>
            <a:r>
              <a:rPr lang="en-US" dirty="0" smtClean="0"/>
              <a:t>Ethics &amp; Technical Writing/UDM-McCall</a:t>
            </a:r>
            <a:endParaRPr lang="en-US" dirty="0"/>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11/22/2013</a:t>
            </a:r>
            <a:endParaRPr lang="en-US" dirty="0"/>
          </a:p>
        </p:txBody>
      </p:sp>
      <p:sp>
        <p:nvSpPr>
          <p:cNvPr id="5" name="Footer Placeholder 4"/>
          <p:cNvSpPr>
            <a:spLocks noGrp="1"/>
          </p:cNvSpPr>
          <p:nvPr>
            <p:ph type="ftr" sz="quarter" idx="11"/>
          </p:nvPr>
        </p:nvSpPr>
        <p:spPr/>
        <p:txBody>
          <a:bodyPr/>
          <a:lstStyle/>
          <a:p>
            <a:r>
              <a:rPr lang="en-US" dirty="0" smtClean="0"/>
              <a:t>Ethics &amp; Technical Writing/UDM-McCall</a:t>
            </a:r>
            <a:endParaRPr lang="en-US" dirty="0"/>
          </a:p>
        </p:txBody>
      </p:sp>
      <p:sp>
        <p:nvSpPr>
          <p:cNvPr id="6" name="Slide Number Placeholder 5"/>
          <p:cNvSpPr>
            <a:spLocks noGrp="1"/>
          </p:cNvSpPr>
          <p:nvPr>
            <p:ph type="sldNum" sz="quarter" idx="12"/>
          </p:nvPr>
        </p:nvSpPr>
        <p:spPr/>
        <p:txBody>
          <a:bodyPr/>
          <a:lstStyle/>
          <a:p>
            <a:fld id="{9242A718-4B6A-426C-87B0-EDD8B353F2B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11/22/2013</a:t>
            </a:r>
            <a:endParaRPr lang="en-US" dirty="0"/>
          </a:p>
        </p:txBody>
      </p:sp>
      <p:sp>
        <p:nvSpPr>
          <p:cNvPr id="6" name="Footer Placeholder 5"/>
          <p:cNvSpPr>
            <a:spLocks noGrp="1"/>
          </p:cNvSpPr>
          <p:nvPr>
            <p:ph type="ftr" sz="quarter" idx="11"/>
          </p:nvPr>
        </p:nvSpPr>
        <p:spPr/>
        <p:txBody>
          <a:bodyPr/>
          <a:lstStyle/>
          <a:p>
            <a:r>
              <a:rPr lang="en-US" dirty="0" smtClean="0"/>
              <a:t>Ethics &amp; Technical Writing/UDM-McCall</a:t>
            </a:r>
            <a:endParaRPr lang="en-US" dirty="0"/>
          </a:p>
        </p:txBody>
      </p:sp>
      <p:sp>
        <p:nvSpPr>
          <p:cNvPr id="7" name="Slide Number Placeholder 6"/>
          <p:cNvSpPr>
            <a:spLocks noGrp="1"/>
          </p:cNvSpPr>
          <p:nvPr>
            <p:ph type="sldNum" sz="quarter" idx="12"/>
          </p:nvPr>
        </p:nvSpPr>
        <p:spPr/>
        <p:txBody>
          <a:bodyPr/>
          <a:lstStyle/>
          <a:p>
            <a:fld id="{9242A718-4B6A-426C-87B0-EDD8B353F2B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11/22/2013</a:t>
            </a:r>
            <a:endParaRPr lang="en-US" dirty="0"/>
          </a:p>
        </p:txBody>
      </p:sp>
      <p:sp>
        <p:nvSpPr>
          <p:cNvPr id="8" name="Footer Placeholder 7"/>
          <p:cNvSpPr>
            <a:spLocks noGrp="1"/>
          </p:cNvSpPr>
          <p:nvPr>
            <p:ph type="ftr" sz="quarter" idx="11"/>
          </p:nvPr>
        </p:nvSpPr>
        <p:spPr/>
        <p:txBody>
          <a:bodyPr/>
          <a:lstStyle/>
          <a:p>
            <a:r>
              <a:rPr lang="en-US" dirty="0" smtClean="0"/>
              <a:t>Ethics &amp; Technical Writing/UDM-McCall</a:t>
            </a:r>
            <a:endParaRPr lang="en-US" dirty="0"/>
          </a:p>
        </p:txBody>
      </p:sp>
      <p:sp>
        <p:nvSpPr>
          <p:cNvPr id="9" name="Slide Number Placeholder 8"/>
          <p:cNvSpPr>
            <a:spLocks noGrp="1"/>
          </p:cNvSpPr>
          <p:nvPr>
            <p:ph type="sldNum" sz="quarter" idx="12"/>
          </p:nvPr>
        </p:nvSpPr>
        <p:spPr/>
        <p:txBody>
          <a:bodyPr/>
          <a:lstStyle/>
          <a:p>
            <a:fld id="{9242A718-4B6A-426C-87B0-EDD8B353F2B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447800"/>
            <a:ext cx="1524000" cy="5410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8" name="Rectangle 7"/>
          <p:cNvSpPr/>
          <p:nvPr/>
        </p:nvSpPr>
        <p:spPr>
          <a:xfrm>
            <a:off x="0" y="0"/>
            <a:ext cx="9144000" cy="1447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pic>
        <p:nvPicPr>
          <p:cNvPr id="9" name="Picture 3" descr="C:\Documents and Settings\PresPRO\Desktop\June 2007 temps\PPP_XBUSI_TXT_TECHNO_TILES4.png"/>
          <p:cNvPicPr>
            <a:picLocks noChangeAspect="1" noChangeArrowheads="1"/>
          </p:cNvPicPr>
          <p:nvPr/>
        </p:nvPicPr>
        <p:blipFill>
          <a:blip r:embed="rId17"/>
          <a:stretch>
            <a:fillRect/>
          </a:stretch>
        </p:blipFill>
        <p:spPr bwMode="auto">
          <a:xfrm>
            <a:off x="1" y="1"/>
            <a:ext cx="9143997" cy="6857999"/>
          </a:xfrm>
          <a:prstGeom prst="rect">
            <a:avLst/>
          </a:prstGeom>
          <a:noFill/>
        </p:spPr>
      </p:pic>
      <p:sp>
        <p:nvSpPr>
          <p:cNvPr id="10" name="Rectangle 9"/>
          <p:cNvSpPr/>
          <p:nvPr/>
        </p:nvSpPr>
        <p:spPr>
          <a:xfrm>
            <a:off x="1466848" y="1447800"/>
            <a:ext cx="15240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 name="Title Placeholder 1"/>
          <p:cNvSpPr>
            <a:spLocks noGrp="1"/>
          </p:cNvSpPr>
          <p:nvPr>
            <p:ph type="title"/>
          </p:nvPr>
        </p:nvSpPr>
        <p:spPr>
          <a:xfrm>
            <a:off x="457200" y="228600"/>
            <a:ext cx="82296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676400"/>
            <a:ext cx="7162800" cy="4449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r>
              <a:rPr lang="en-US" dirty="0" smtClean="0"/>
              <a:t>11/22/2013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r>
              <a:rPr lang="en-US" dirty="0" smtClean="0"/>
              <a:t>Ethics &amp; Technical Writing/UDM-McCall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9242A718-4B6A-426C-87B0-EDD8B353F2B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ctr" defTabSz="914400" rtl="0" eaLnBrk="1" latinLnBrk="0" hangingPunct="1">
        <a:spcBef>
          <a:spcPct val="0"/>
        </a:spcBef>
        <a:buNone/>
        <a:defRPr sz="4400" b="1" kern="1200">
          <a:solidFill>
            <a:schemeClr val="bg1"/>
          </a:solidFill>
          <a:effectLst>
            <a:reflection blurRad="6350" stA="55000" endA="300" endPos="45500" dir="5400000" sy="-100000" algn="bl" rotWithShape="0"/>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spto.gov/patents/index.jsp"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uspto.gov/patents/index.jsp"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law.freeadvice.com/intellectual_property/copyright_law/qualify_copyright_protection.ht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uspto.gov/patents/resources/types/utility.jsp"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www.uspto.gov/patents/index.jsp" TargetMode="External"/><Relationship Id="rId5" Type="http://schemas.openxmlformats.org/officeDocument/2006/relationships/hyperlink" Target="http://www.uspto.gov/web/offices/pac/plant/" TargetMode="External"/><Relationship Id="rId4" Type="http://schemas.openxmlformats.org/officeDocument/2006/relationships/hyperlink" Target="http://www.uspto.gov/web/offices/com/iip/pdf/brochure_0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Ethics &amp; Technical Writing</a:t>
            </a:r>
            <a:endParaRPr lang="en-US" dirty="0"/>
          </a:p>
        </p:txBody>
      </p:sp>
      <p:sp>
        <p:nvSpPr>
          <p:cNvPr id="3" name="Subtitle 2"/>
          <p:cNvSpPr>
            <a:spLocks noGrp="1"/>
          </p:cNvSpPr>
          <p:nvPr>
            <p:ph type="subTitle" idx="1"/>
          </p:nvPr>
        </p:nvSpPr>
        <p:spPr/>
        <p:txBody>
          <a:bodyPr>
            <a:normAutofit/>
          </a:bodyPr>
          <a:lstStyle/>
          <a:p>
            <a:r>
              <a:rPr lang="en-US" sz="2800" dirty="0" smtClean="0"/>
              <a:t>Your obligations</a:t>
            </a:r>
            <a:r>
              <a:rPr lang="en-US" sz="2800" dirty="0"/>
              <a:t> </a:t>
            </a:r>
            <a:r>
              <a:rPr lang="en-US" sz="2800" dirty="0" smtClean="0"/>
              <a:t>to: </a:t>
            </a:r>
          </a:p>
          <a:p>
            <a:r>
              <a:rPr lang="en-US" sz="2800" dirty="0" smtClean="0"/>
              <a:t>Your Audience Your Company Yourself</a:t>
            </a:r>
          </a:p>
          <a:p>
            <a:r>
              <a:rPr lang="en-US" sz="1400" smtClean="0"/>
              <a:t>11/2013, 4/2014, 7/2014</a:t>
            </a:r>
            <a:endParaRPr lang="en-US" sz="1400" dirty="0" smtClean="0"/>
          </a:p>
        </p:txBody>
      </p:sp>
      <p:sp>
        <p:nvSpPr>
          <p:cNvPr id="4" name="Subtitle 2"/>
          <p:cNvSpPr txBox="1">
            <a:spLocks/>
          </p:cNvSpPr>
          <p:nvPr/>
        </p:nvSpPr>
        <p:spPr>
          <a:xfrm>
            <a:off x="6553200" y="5804778"/>
            <a:ext cx="2438400" cy="813303"/>
          </a:xfrm>
          <a:prstGeom prst="rect">
            <a:avLst/>
          </a:prstGeom>
          <a:solidFill>
            <a:schemeClr val="bg2">
              <a:lumMod val="90000"/>
            </a:schemeClr>
          </a:solidFill>
        </p:spPr>
        <p:txBody>
          <a:bodyPr vert="horz" lIns="91440" tIns="45720" rIns="91440" bIns="45720" rtlCol="0" anchor="ctr" anchorCtr="0">
            <a:normAutofit lnSpcReduction="10000"/>
          </a:bodyPr>
          <a:lstStyle>
            <a:lvl1pPr marL="0" indent="0" algn="ctr" defTabSz="914400" rtl="0" eaLnBrk="1" latinLnBrk="0" hangingPunct="1">
              <a:spcBef>
                <a:spcPct val="20000"/>
              </a:spcBef>
              <a:buFont typeface="Arial" pitchFamily="34" charset="0"/>
              <a:buNone/>
              <a:defRPr sz="3200" b="1" kern="1200">
                <a:solidFill>
                  <a:schemeClr val="bg1"/>
                </a:solidFill>
                <a:effectLst>
                  <a:reflection blurRad="6350" stA="55000" endA="300" endPos="45500" dir="5400000" sy="-100000" algn="bl" rotWithShape="0"/>
                </a:effectLst>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200" dirty="0" smtClean="0">
                <a:solidFill>
                  <a:schemeClr val="tx1"/>
                </a:solidFill>
              </a:rPr>
              <a:t>Based on </a:t>
            </a:r>
            <a:r>
              <a:rPr lang="en-US" sz="1200" i="1" dirty="0" smtClean="0">
                <a:solidFill>
                  <a:schemeClr val="tx1"/>
                </a:solidFill>
              </a:rPr>
              <a:t>Technical Communication</a:t>
            </a:r>
            <a:r>
              <a:rPr lang="en-US" sz="1200" dirty="0" smtClean="0">
                <a:solidFill>
                  <a:schemeClr val="tx1"/>
                </a:solidFill>
              </a:rPr>
              <a:t>, 12</a:t>
            </a:r>
            <a:r>
              <a:rPr lang="en-US" sz="1200" baseline="30000" dirty="0" smtClean="0">
                <a:solidFill>
                  <a:schemeClr val="tx1"/>
                </a:solidFill>
              </a:rPr>
              <a:t>th</a:t>
            </a:r>
            <a:r>
              <a:rPr lang="en-US" sz="1200" dirty="0" smtClean="0">
                <a:solidFill>
                  <a:schemeClr val="tx1"/>
                </a:solidFill>
              </a:rPr>
              <a:t> ed. by John M. Lannon and Laura J. Gurak</a:t>
            </a:r>
          </a:p>
        </p:txBody>
      </p:sp>
      <p:sp>
        <p:nvSpPr>
          <p:cNvPr id="6" name="TextBox 1"/>
          <p:cNvSpPr txBox="1">
            <a:spLocks noChangeArrowheads="1"/>
          </p:cNvSpPr>
          <p:nvPr/>
        </p:nvSpPr>
        <p:spPr bwMode="auto">
          <a:xfrm rot="16200000">
            <a:off x="-2007547" y="2038194"/>
            <a:ext cx="4310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r>
              <a:rPr lang="en-US" altLang="en-US" sz="1200" dirty="0"/>
              <a:t>Courtesy of </a:t>
            </a:r>
            <a:r>
              <a:rPr lang="en-US" altLang="en-US" sz="1200" dirty="0" smtClean="0"/>
              <a:t>Detroit </a:t>
            </a:r>
            <a:r>
              <a:rPr lang="en-US" altLang="en-US" sz="1200" dirty="0"/>
              <a:t>Mercy </a:t>
            </a:r>
            <a:r>
              <a:rPr lang="en-US" altLang="en-US" sz="1200" dirty="0" smtClean="0"/>
              <a:t> - Mechanical Engineering – </a:t>
            </a:r>
            <a:r>
              <a:rPr lang="en-US" altLang="en-US" sz="1200" dirty="0"/>
              <a:t>Fall 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Intellectual Property Protections</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bg1"/>
                </a:solidFill>
              </a:rPr>
              <a:t>Trademarks</a:t>
            </a:r>
            <a:endParaRPr lang="en-US" dirty="0">
              <a:solidFill>
                <a:schemeClr val="bg1"/>
              </a:solidFill>
            </a:endParaRPr>
          </a:p>
        </p:txBody>
      </p:sp>
      <p:sp>
        <p:nvSpPr>
          <p:cNvPr id="4" name="Text Placeholder 3"/>
          <p:cNvSpPr>
            <a:spLocks noGrp="1"/>
          </p:cNvSpPr>
          <p:nvPr>
            <p:ph type="body" sz="half" idx="2"/>
          </p:nvPr>
        </p:nvSpPr>
        <p:spPr>
          <a:xfrm>
            <a:off x="3657600" y="1828801"/>
            <a:ext cx="5257800" cy="4572000"/>
          </a:xfrm>
        </p:spPr>
        <p:txBody>
          <a:bodyPr>
            <a:normAutofit lnSpcReduction="10000"/>
          </a:bodyPr>
          <a:lstStyle/>
          <a:p>
            <a:r>
              <a:rPr lang="en-US" sz="1800" dirty="0"/>
              <a:t>A </a:t>
            </a:r>
            <a:r>
              <a:rPr lang="en-US" sz="1800" b="1" dirty="0"/>
              <a:t>trademark</a:t>
            </a:r>
            <a:r>
              <a:rPr lang="en-US" sz="1800" dirty="0"/>
              <a:t> is a word, phrase, symbol or design, or a combination thereof, that identifies and distinguishes the source of the goods of one party from those of others. </a:t>
            </a:r>
          </a:p>
          <a:p>
            <a:endParaRPr lang="en-US" sz="1800" dirty="0" smtClean="0"/>
          </a:p>
          <a:p>
            <a:r>
              <a:rPr lang="en-US" dirty="0" smtClean="0"/>
              <a:t>Examples: Starbucks </a:t>
            </a:r>
            <a:r>
              <a:rPr lang="en-US" dirty="0"/>
              <a:t>logo, Nike’s “Just do it” </a:t>
            </a:r>
            <a:r>
              <a:rPr lang="en-US" dirty="0" smtClean="0"/>
              <a:t>slogan</a:t>
            </a:r>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1200" dirty="0"/>
              <a:t>Source: U.S Patent &amp; Trademark Office </a:t>
            </a:r>
            <a:r>
              <a:rPr lang="en-US" sz="1200" dirty="0">
                <a:hlinkClick r:id="rId3"/>
              </a:rPr>
              <a:t>http://www.uspto.gov/patents/index.jsp</a:t>
            </a:r>
            <a:r>
              <a:rPr lang="en-US" sz="1200" dirty="0"/>
              <a:t> (excepting examples)</a:t>
            </a:r>
          </a:p>
          <a:p>
            <a:endParaRPr lang="en-US" dirty="0"/>
          </a:p>
          <a:p>
            <a:endParaRPr lang="en-US" dirty="0" smtClean="0"/>
          </a:p>
          <a:p>
            <a:pPr marL="285750" indent="-285750">
              <a:buFontTx/>
              <a:buChar char="-"/>
            </a:pPr>
            <a:endParaRPr lang="en-US" dirty="0"/>
          </a:p>
        </p:txBody>
      </p:sp>
      <p:sp>
        <p:nvSpPr>
          <p:cNvPr id="5" name="Date Placeholder 4"/>
          <p:cNvSpPr>
            <a:spLocks noGrp="1"/>
          </p:cNvSpPr>
          <p:nvPr>
            <p:ph type="dt" sz="half" idx="10"/>
          </p:nvPr>
        </p:nvSpPr>
        <p:spPr/>
        <p:txBody>
          <a:bodyPr/>
          <a:lstStyle/>
          <a:p>
            <a:r>
              <a:rPr lang="en-US" dirty="0" smtClean="0"/>
              <a:t>11/22/2013</a:t>
            </a:r>
            <a:endParaRPr lang="en-US" dirty="0"/>
          </a:p>
        </p:txBody>
      </p:sp>
      <p:sp>
        <p:nvSpPr>
          <p:cNvPr id="6" name="Footer Placeholder 5"/>
          <p:cNvSpPr>
            <a:spLocks noGrp="1"/>
          </p:cNvSpPr>
          <p:nvPr>
            <p:ph type="ftr" sz="quarter" idx="11"/>
          </p:nvPr>
        </p:nvSpPr>
        <p:spPr/>
        <p:txBody>
          <a:bodyPr/>
          <a:lstStyle/>
          <a:p>
            <a:r>
              <a:rPr lang="en-US" dirty="0" smtClean="0"/>
              <a:t>Ethics &amp; Technical Writing/UDM-McCall</a:t>
            </a:r>
            <a:endParaRPr lang="en-US" dirty="0"/>
          </a:p>
        </p:txBody>
      </p:sp>
      <p:sp>
        <p:nvSpPr>
          <p:cNvPr id="7" name="Slide Number Placeholder 6"/>
          <p:cNvSpPr>
            <a:spLocks noGrp="1"/>
          </p:cNvSpPr>
          <p:nvPr>
            <p:ph type="sldNum" sz="quarter" idx="12"/>
          </p:nvPr>
        </p:nvSpPr>
        <p:spPr/>
        <p:txBody>
          <a:bodyPr/>
          <a:lstStyle/>
          <a:p>
            <a:fld id="{9242A718-4B6A-426C-87B0-EDD8B353F2B9}" type="slidenum">
              <a:rPr lang="en-US" smtClean="0"/>
              <a:t>10</a:t>
            </a:fld>
            <a:endParaRPr lang="en-US" dirty="0"/>
          </a:p>
        </p:txBody>
      </p:sp>
    </p:spTree>
    <p:extLst>
      <p:ext uri="{BB962C8B-B14F-4D97-AF65-F5344CB8AC3E}">
        <p14:creationId xmlns:p14="http://schemas.microsoft.com/office/powerpoint/2010/main" val="2632370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Intellectual Property Protections</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bg1"/>
                </a:solidFill>
              </a:rPr>
              <a:t>Copyrights</a:t>
            </a:r>
            <a:endParaRPr lang="en-US" dirty="0">
              <a:solidFill>
                <a:schemeClr val="bg1"/>
              </a:solidFill>
            </a:endParaRPr>
          </a:p>
        </p:txBody>
      </p:sp>
      <p:sp>
        <p:nvSpPr>
          <p:cNvPr id="4" name="Text Placeholder 3"/>
          <p:cNvSpPr>
            <a:spLocks noGrp="1"/>
          </p:cNvSpPr>
          <p:nvPr>
            <p:ph type="body" sz="half" idx="2"/>
          </p:nvPr>
        </p:nvSpPr>
        <p:spPr>
          <a:xfrm>
            <a:off x="3657600" y="1828801"/>
            <a:ext cx="5257800" cy="4419600"/>
          </a:xfrm>
        </p:spPr>
        <p:txBody>
          <a:bodyPr>
            <a:normAutofit fontScale="85000" lnSpcReduction="20000"/>
          </a:bodyPr>
          <a:lstStyle/>
          <a:p>
            <a:r>
              <a:rPr lang="en-US" sz="2100" dirty="0"/>
              <a:t>A </a:t>
            </a:r>
            <a:r>
              <a:rPr lang="en-US" sz="2100" b="1" dirty="0"/>
              <a:t>copyright</a:t>
            </a:r>
            <a:r>
              <a:rPr lang="en-US" sz="2100" dirty="0"/>
              <a:t> protects works of authorship, such as writings, music, and works of art that have been tangibly expressed. </a:t>
            </a:r>
            <a:endParaRPr lang="en-US" sz="2100" dirty="0" smtClean="0"/>
          </a:p>
          <a:p>
            <a:endParaRPr lang="en-US" dirty="0"/>
          </a:p>
          <a:p>
            <a:r>
              <a:rPr lang="en-US" sz="1600" dirty="0"/>
              <a:t>Some examples of works eligible for copyright protection are:</a:t>
            </a:r>
          </a:p>
          <a:p>
            <a:r>
              <a:rPr lang="en-US" sz="1600" dirty="0" smtClean="0"/>
              <a:t>- Literary</a:t>
            </a:r>
            <a:r>
              <a:rPr lang="en-US" sz="1600" dirty="0"/>
              <a:t>, musical, graphic, and sculptural </a:t>
            </a:r>
            <a:r>
              <a:rPr lang="en-US" sz="1600" dirty="0" smtClean="0"/>
              <a:t>works</a:t>
            </a:r>
            <a:endParaRPr lang="en-US" sz="1600" dirty="0"/>
          </a:p>
          <a:p>
            <a:r>
              <a:rPr lang="en-US" sz="1600" dirty="0" smtClean="0"/>
              <a:t>- Motion </a:t>
            </a:r>
            <a:r>
              <a:rPr lang="en-US" sz="1600" dirty="0"/>
              <a:t>pictures and other audio-visual </a:t>
            </a:r>
            <a:r>
              <a:rPr lang="en-US" sz="1600" dirty="0" smtClean="0"/>
              <a:t>works</a:t>
            </a:r>
            <a:endParaRPr lang="en-US" sz="1600" dirty="0"/>
          </a:p>
          <a:p>
            <a:r>
              <a:rPr lang="en-US" sz="1600" dirty="0" smtClean="0"/>
              <a:t>- Derivatives </a:t>
            </a:r>
            <a:r>
              <a:rPr lang="en-US" sz="1600" dirty="0"/>
              <a:t>of protected works, such as a sequel (i.e. the Star Wars movies</a:t>
            </a:r>
            <a:r>
              <a:rPr lang="en-US" sz="1600" dirty="0" smtClean="0"/>
              <a:t>)</a:t>
            </a:r>
            <a:endParaRPr lang="en-US" sz="1600" dirty="0"/>
          </a:p>
          <a:p>
            <a:r>
              <a:rPr lang="en-US" sz="1600" dirty="0" smtClean="0"/>
              <a:t>- Original </a:t>
            </a:r>
            <a:r>
              <a:rPr lang="en-US" sz="1600" dirty="0"/>
              <a:t>compilations of facts, such as a field </a:t>
            </a:r>
            <a:r>
              <a:rPr lang="en-US" sz="1600" dirty="0" smtClean="0"/>
              <a:t>guide</a:t>
            </a:r>
          </a:p>
          <a:p>
            <a:r>
              <a:rPr lang="en-US" sz="1600" dirty="0" smtClean="0"/>
              <a:t>- Software (see Notes) </a:t>
            </a:r>
            <a:endParaRPr lang="en-US" sz="1600" dirty="0"/>
          </a:p>
          <a:p>
            <a:endParaRPr lang="en-US" dirty="0"/>
          </a:p>
          <a:p>
            <a:endParaRPr lang="en-US" dirty="0"/>
          </a:p>
          <a:p>
            <a:endParaRPr lang="en-US" dirty="0"/>
          </a:p>
          <a:p>
            <a:endParaRPr lang="en-US" dirty="0" smtClean="0"/>
          </a:p>
          <a:p>
            <a:r>
              <a:rPr lang="en-US" dirty="0" smtClean="0"/>
              <a:t>Text Source</a:t>
            </a:r>
            <a:r>
              <a:rPr lang="en-US" dirty="0"/>
              <a:t>: U.S Patent &amp; Trademark Office </a:t>
            </a:r>
            <a:r>
              <a:rPr lang="en-US" dirty="0">
                <a:hlinkClick r:id="rId3"/>
              </a:rPr>
              <a:t>http://www.uspto.gov/patents/index.jsp</a:t>
            </a:r>
            <a:r>
              <a:rPr lang="en-US" dirty="0"/>
              <a:t> </a:t>
            </a:r>
            <a:endParaRPr lang="en-US" dirty="0" smtClean="0"/>
          </a:p>
          <a:p>
            <a:endParaRPr lang="en-US" dirty="0" smtClean="0"/>
          </a:p>
          <a:p>
            <a:r>
              <a:rPr lang="en-US" dirty="0" smtClean="0"/>
              <a:t>Examples Source: </a:t>
            </a:r>
            <a:r>
              <a:rPr lang="en-US" dirty="0">
                <a:hlinkClick r:id="rId4"/>
              </a:rPr>
              <a:t>http://</a:t>
            </a:r>
            <a:r>
              <a:rPr lang="en-US" dirty="0" smtClean="0">
                <a:hlinkClick r:id="rId4"/>
              </a:rPr>
              <a:t>law.freeadvice.com/intellectual_property/copyright_law/qualify_copyright_protection.htm</a:t>
            </a:r>
            <a:endParaRPr lang="en-US" dirty="0" smtClean="0"/>
          </a:p>
          <a:p>
            <a:endParaRPr lang="en-US" dirty="0"/>
          </a:p>
          <a:p>
            <a:endParaRPr lang="en-US" dirty="0"/>
          </a:p>
        </p:txBody>
      </p:sp>
      <p:sp>
        <p:nvSpPr>
          <p:cNvPr id="5" name="Date Placeholder 4"/>
          <p:cNvSpPr>
            <a:spLocks noGrp="1"/>
          </p:cNvSpPr>
          <p:nvPr>
            <p:ph type="dt" sz="half" idx="10"/>
          </p:nvPr>
        </p:nvSpPr>
        <p:spPr/>
        <p:txBody>
          <a:bodyPr/>
          <a:lstStyle/>
          <a:p>
            <a:r>
              <a:rPr lang="en-US" dirty="0" smtClean="0"/>
              <a:t>11/22/2013</a:t>
            </a:r>
            <a:endParaRPr lang="en-US" dirty="0"/>
          </a:p>
        </p:txBody>
      </p:sp>
      <p:sp>
        <p:nvSpPr>
          <p:cNvPr id="6" name="Footer Placeholder 5"/>
          <p:cNvSpPr>
            <a:spLocks noGrp="1"/>
          </p:cNvSpPr>
          <p:nvPr>
            <p:ph type="ftr" sz="quarter" idx="11"/>
          </p:nvPr>
        </p:nvSpPr>
        <p:spPr/>
        <p:txBody>
          <a:bodyPr/>
          <a:lstStyle/>
          <a:p>
            <a:r>
              <a:rPr lang="en-US" dirty="0" smtClean="0"/>
              <a:t>Ethics &amp; Technical Writing/UDM-McCall</a:t>
            </a:r>
            <a:endParaRPr lang="en-US" dirty="0"/>
          </a:p>
        </p:txBody>
      </p:sp>
      <p:sp>
        <p:nvSpPr>
          <p:cNvPr id="7" name="Slide Number Placeholder 6"/>
          <p:cNvSpPr>
            <a:spLocks noGrp="1"/>
          </p:cNvSpPr>
          <p:nvPr>
            <p:ph type="sldNum" sz="quarter" idx="12"/>
          </p:nvPr>
        </p:nvSpPr>
        <p:spPr/>
        <p:txBody>
          <a:bodyPr/>
          <a:lstStyle/>
          <a:p>
            <a:fld id="{9242A718-4B6A-426C-87B0-EDD8B353F2B9}" type="slidenum">
              <a:rPr lang="en-US" smtClean="0"/>
              <a:t>11</a:t>
            </a:fld>
            <a:endParaRPr lang="en-US" dirty="0"/>
          </a:p>
        </p:txBody>
      </p:sp>
    </p:spTree>
    <p:extLst>
      <p:ext uri="{BB962C8B-B14F-4D97-AF65-F5344CB8AC3E}">
        <p14:creationId xmlns:p14="http://schemas.microsoft.com/office/powerpoint/2010/main" val="2632370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Intellectual Property Protections</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bg1"/>
                </a:solidFill>
              </a:rPr>
              <a:t>Trade Secrets</a:t>
            </a:r>
            <a:endParaRPr lang="en-US" dirty="0">
              <a:solidFill>
                <a:schemeClr val="bg1"/>
              </a:solidFill>
            </a:endParaRPr>
          </a:p>
        </p:txBody>
      </p:sp>
      <p:sp>
        <p:nvSpPr>
          <p:cNvPr id="4" name="Text Placeholder 3"/>
          <p:cNvSpPr>
            <a:spLocks noGrp="1"/>
          </p:cNvSpPr>
          <p:nvPr>
            <p:ph type="body" sz="half" idx="2"/>
          </p:nvPr>
        </p:nvSpPr>
        <p:spPr>
          <a:xfrm>
            <a:off x="3657600" y="1828801"/>
            <a:ext cx="5257800" cy="4343400"/>
          </a:xfrm>
        </p:spPr>
        <p:txBody>
          <a:bodyPr>
            <a:normAutofit/>
          </a:bodyPr>
          <a:lstStyle/>
          <a:p>
            <a:r>
              <a:rPr lang="en-US" dirty="0"/>
              <a:t>Broadly speaking, </a:t>
            </a:r>
            <a:r>
              <a:rPr lang="en-US" dirty="0" smtClean="0"/>
              <a:t>[a </a:t>
            </a:r>
            <a:r>
              <a:rPr lang="en-US" b="1" dirty="0" smtClean="0"/>
              <a:t>trade secret </a:t>
            </a:r>
            <a:r>
              <a:rPr lang="en-US" dirty="0" smtClean="0"/>
              <a:t>is] any </a:t>
            </a:r>
            <a:r>
              <a:rPr lang="en-US" dirty="0"/>
              <a:t>confidential business information which provides an enterprise a competitive edge may be considered a trade secret. Trade secrets encompass manufacturing or industrial secrets and commercial secrets. The unauthorized use of such information by persons other than the holder is regarded as an unfair practice and a violation of the trade secret. </a:t>
            </a:r>
            <a:endParaRPr lang="en-US" dirty="0" smtClean="0"/>
          </a:p>
          <a:p>
            <a:endParaRPr lang="en-US" dirty="0"/>
          </a:p>
          <a:p>
            <a:r>
              <a:rPr lang="en-US" b="1" dirty="0" smtClean="0"/>
              <a:t>Examples:</a:t>
            </a:r>
            <a:r>
              <a:rPr lang="en-US" dirty="0" smtClean="0"/>
              <a:t> Sales </a:t>
            </a:r>
            <a:r>
              <a:rPr lang="en-US" dirty="0"/>
              <a:t>methods, distribution methods, consumer profiles, advertising strategies, lists of suppliers and clients, and manufacturing </a:t>
            </a:r>
            <a:r>
              <a:rPr lang="en-US" dirty="0" smtClean="0"/>
              <a:t>processes </a:t>
            </a:r>
          </a:p>
          <a:p>
            <a:endParaRPr lang="en-US" dirty="0" smtClean="0"/>
          </a:p>
          <a:p>
            <a:r>
              <a:rPr lang="en-US" b="1" dirty="0" smtClean="0"/>
              <a:t>Example:</a:t>
            </a:r>
            <a:r>
              <a:rPr lang="en-US" dirty="0" smtClean="0"/>
              <a:t> Formulas such as Coca-Cola and Chanel No. 5 perfume</a:t>
            </a:r>
            <a:endParaRPr lang="en-US" dirty="0"/>
          </a:p>
          <a:p>
            <a:endParaRPr lang="en-US" dirty="0" smtClean="0"/>
          </a:p>
          <a:p>
            <a:r>
              <a:rPr lang="en-US" sz="1200" dirty="0" smtClean="0"/>
              <a:t>Source: World Intellectual Property Organization (WIPO) </a:t>
            </a:r>
            <a:r>
              <a:rPr lang="en-US" sz="1200" u="sng" dirty="0" smtClean="0"/>
              <a:t>http</a:t>
            </a:r>
            <a:r>
              <a:rPr lang="en-US" sz="1200" u="sng" dirty="0"/>
              <a:t>://</a:t>
            </a:r>
            <a:r>
              <a:rPr lang="en-US" sz="1200" u="sng" dirty="0" smtClean="0"/>
              <a:t>www.wipo.int/sme/en/ip_business/trade_secrets/trade_secrets.htm </a:t>
            </a:r>
            <a:r>
              <a:rPr lang="en-US" sz="1200" dirty="0" smtClean="0"/>
              <a:t>(excepting examples)</a:t>
            </a:r>
            <a:endParaRPr lang="en-US" sz="1200" dirty="0"/>
          </a:p>
        </p:txBody>
      </p:sp>
      <p:sp>
        <p:nvSpPr>
          <p:cNvPr id="5" name="Date Placeholder 4"/>
          <p:cNvSpPr>
            <a:spLocks noGrp="1"/>
          </p:cNvSpPr>
          <p:nvPr>
            <p:ph type="dt" sz="half" idx="10"/>
          </p:nvPr>
        </p:nvSpPr>
        <p:spPr/>
        <p:txBody>
          <a:bodyPr/>
          <a:lstStyle/>
          <a:p>
            <a:r>
              <a:rPr lang="en-US" dirty="0" smtClean="0"/>
              <a:t>11/22/2013</a:t>
            </a:r>
            <a:endParaRPr lang="en-US" dirty="0"/>
          </a:p>
        </p:txBody>
      </p:sp>
      <p:sp>
        <p:nvSpPr>
          <p:cNvPr id="6" name="Footer Placeholder 5"/>
          <p:cNvSpPr>
            <a:spLocks noGrp="1"/>
          </p:cNvSpPr>
          <p:nvPr>
            <p:ph type="ftr" sz="quarter" idx="11"/>
          </p:nvPr>
        </p:nvSpPr>
        <p:spPr/>
        <p:txBody>
          <a:bodyPr/>
          <a:lstStyle/>
          <a:p>
            <a:r>
              <a:rPr lang="en-US" dirty="0" smtClean="0"/>
              <a:t>Ethics &amp; Technical Writing/UDM-McCall</a:t>
            </a:r>
            <a:endParaRPr lang="en-US" dirty="0"/>
          </a:p>
        </p:txBody>
      </p:sp>
      <p:sp>
        <p:nvSpPr>
          <p:cNvPr id="7" name="Slide Number Placeholder 6"/>
          <p:cNvSpPr>
            <a:spLocks noGrp="1"/>
          </p:cNvSpPr>
          <p:nvPr>
            <p:ph type="sldNum" sz="quarter" idx="12"/>
          </p:nvPr>
        </p:nvSpPr>
        <p:spPr/>
        <p:txBody>
          <a:bodyPr/>
          <a:lstStyle/>
          <a:p>
            <a:fld id="{9242A718-4B6A-426C-87B0-EDD8B353F2B9}" type="slidenum">
              <a:rPr lang="en-US" smtClean="0"/>
              <a:t>12</a:t>
            </a:fld>
            <a:endParaRPr lang="en-US" dirty="0"/>
          </a:p>
        </p:txBody>
      </p:sp>
    </p:spTree>
    <p:extLst>
      <p:ext uri="{BB962C8B-B14F-4D97-AF65-F5344CB8AC3E}">
        <p14:creationId xmlns:p14="http://schemas.microsoft.com/office/powerpoint/2010/main" val="2632370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Having an Ethical Code Helps</a:t>
            </a:r>
            <a:endParaRPr lang="en-US" dirty="0"/>
          </a:p>
        </p:txBody>
      </p:sp>
      <p:sp>
        <p:nvSpPr>
          <p:cNvPr id="4" name="Date Placeholder 3"/>
          <p:cNvSpPr>
            <a:spLocks noGrp="1"/>
          </p:cNvSpPr>
          <p:nvPr>
            <p:ph type="dt" sz="half" idx="10"/>
          </p:nvPr>
        </p:nvSpPr>
        <p:spPr/>
        <p:txBody>
          <a:bodyPr/>
          <a:lstStyle/>
          <a:p>
            <a:r>
              <a:rPr lang="en-US" dirty="0" smtClean="0"/>
              <a:t>11/22/2013</a:t>
            </a:r>
            <a:endParaRPr lang="en-US" dirty="0"/>
          </a:p>
        </p:txBody>
      </p:sp>
      <p:sp>
        <p:nvSpPr>
          <p:cNvPr id="5" name="Footer Placeholder 4"/>
          <p:cNvSpPr>
            <a:spLocks noGrp="1"/>
          </p:cNvSpPr>
          <p:nvPr>
            <p:ph type="ftr" sz="quarter" idx="11"/>
          </p:nvPr>
        </p:nvSpPr>
        <p:spPr/>
        <p:txBody>
          <a:bodyPr/>
          <a:lstStyle/>
          <a:p>
            <a:r>
              <a:rPr lang="en-US" dirty="0" smtClean="0"/>
              <a:t>Ethics &amp; Technical Writing/UDM-McCall</a:t>
            </a:r>
            <a:endParaRPr lang="en-US" dirty="0"/>
          </a:p>
        </p:txBody>
      </p:sp>
      <p:sp>
        <p:nvSpPr>
          <p:cNvPr id="6" name="Slide Number Placeholder 5"/>
          <p:cNvSpPr>
            <a:spLocks noGrp="1"/>
          </p:cNvSpPr>
          <p:nvPr>
            <p:ph type="sldNum" sz="quarter" idx="12"/>
          </p:nvPr>
        </p:nvSpPr>
        <p:spPr/>
        <p:txBody>
          <a:bodyPr/>
          <a:lstStyle/>
          <a:p>
            <a:fld id="{9242A718-4B6A-426C-87B0-EDD8B353F2B9}" type="slidenum">
              <a:rPr lang="en-US" smtClean="0"/>
              <a:t>13</a:t>
            </a:fld>
            <a:endParaRPr lang="en-US" dirty="0"/>
          </a:p>
        </p:txBody>
      </p:sp>
    </p:spTree>
    <p:extLst>
      <p:ext uri="{BB962C8B-B14F-4D97-AF65-F5344CB8AC3E}">
        <p14:creationId xmlns:p14="http://schemas.microsoft.com/office/powerpoint/2010/main" val="1342706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Know &amp; Use Ethical Tools</a:t>
            </a:r>
            <a:endParaRPr lang="en-US" dirty="0"/>
          </a:p>
        </p:txBody>
      </p:sp>
      <p:sp>
        <p:nvSpPr>
          <p:cNvPr id="3" name="Content Placeholder 2"/>
          <p:cNvSpPr>
            <a:spLocks noGrp="1"/>
          </p:cNvSpPr>
          <p:nvPr>
            <p:ph idx="1"/>
          </p:nvPr>
        </p:nvSpPr>
        <p:spPr/>
        <p:txBody>
          <a:bodyPr/>
          <a:lstStyle/>
          <a:p>
            <a:r>
              <a:rPr lang="en-US" dirty="0" smtClean="0"/>
              <a:t>Reasonable Criteria for Ethical Judgment</a:t>
            </a:r>
          </a:p>
          <a:p>
            <a:r>
              <a:rPr lang="en-US" dirty="0" smtClean="0"/>
              <a:t>Checklist: Ethical Communication</a:t>
            </a:r>
            <a:endParaRPr lang="en-US" dirty="0"/>
          </a:p>
        </p:txBody>
      </p:sp>
      <p:sp>
        <p:nvSpPr>
          <p:cNvPr id="4" name="Date Placeholder 3"/>
          <p:cNvSpPr>
            <a:spLocks noGrp="1"/>
          </p:cNvSpPr>
          <p:nvPr>
            <p:ph type="dt" sz="half" idx="10"/>
          </p:nvPr>
        </p:nvSpPr>
        <p:spPr/>
        <p:txBody>
          <a:bodyPr/>
          <a:lstStyle/>
          <a:p>
            <a:r>
              <a:rPr lang="en-US" dirty="0" smtClean="0"/>
              <a:t>11/22/2013</a:t>
            </a:r>
            <a:endParaRPr lang="en-US" dirty="0"/>
          </a:p>
        </p:txBody>
      </p:sp>
      <p:sp>
        <p:nvSpPr>
          <p:cNvPr id="5" name="Footer Placeholder 4"/>
          <p:cNvSpPr>
            <a:spLocks noGrp="1"/>
          </p:cNvSpPr>
          <p:nvPr>
            <p:ph type="ftr" sz="quarter" idx="11"/>
          </p:nvPr>
        </p:nvSpPr>
        <p:spPr/>
        <p:txBody>
          <a:bodyPr/>
          <a:lstStyle/>
          <a:p>
            <a:r>
              <a:rPr lang="en-US" dirty="0" smtClean="0"/>
              <a:t>Ethics &amp; Technical Writing/UDM-McCall</a:t>
            </a:r>
            <a:endParaRPr lang="en-US" dirty="0"/>
          </a:p>
        </p:txBody>
      </p:sp>
      <p:sp>
        <p:nvSpPr>
          <p:cNvPr id="6" name="Slide Number Placeholder 5"/>
          <p:cNvSpPr>
            <a:spLocks noGrp="1"/>
          </p:cNvSpPr>
          <p:nvPr>
            <p:ph type="sldNum" sz="quarter" idx="12"/>
          </p:nvPr>
        </p:nvSpPr>
        <p:spPr/>
        <p:txBody>
          <a:bodyPr/>
          <a:lstStyle/>
          <a:p>
            <a:fld id="{9242A718-4B6A-426C-87B0-EDD8B353F2B9}" type="slidenum">
              <a:rPr lang="en-US" smtClean="0"/>
              <a:t>14</a:t>
            </a:fld>
            <a:endParaRPr lang="en-US" dirty="0"/>
          </a:p>
        </p:txBody>
      </p:sp>
      <p:sp>
        <p:nvSpPr>
          <p:cNvPr id="7" name="TextBox 6"/>
          <p:cNvSpPr txBox="1"/>
          <p:nvPr/>
        </p:nvSpPr>
        <p:spPr>
          <a:xfrm>
            <a:off x="1828800" y="5622765"/>
            <a:ext cx="6172200" cy="276999"/>
          </a:xfrm>
          <a:prstGeom prst="rect">
            <a:avLst/>
          </a:prstGeom>
          <a:noFill/>
        </p:spPr>
        <p:txBody>
          <a:bodyPr wrap="square" rtlCol="0">
            <a:spAutoFit/>
          </a:bodyPr>
          <a:lstStyle/>
          <a:p>
            <a:r>
              <a:rPr lang="en-US" sz="1200" dirty="0" smtClean="0"/>
              <a:t>Lannon, John M. and Laura J. Gurak. </a:t>
            </a:r>
            <a:r>
              <a:rPr lang="en-US" sz="1200" i="1" dirty="0" smtClean="0"/>
              <a:t>Technical Communication</a:t>
            </a:r>
            <a:r>
              <a:rPr lang="en-US" sz="1200" dirty="0" smtClean="0"/>
              <a:t>, 12</a:t>
            </a:r>
            <a:r>
              <a:rPr lang="en-US" sz="1200" baseline="30000" dirty="0" smtClean="0"/>
              <a:t>th</a:t>
            </a:r>
            <a:r>
              <a:rPr lang="en-US" sz="1200" dirty="0" smtClean="0"/>
              <a:t> ed. Boston: Longman, 2011.</a:t>
            </a:r>
            <a:endParaRPr lang="en-US" sz="1200" dirty="0"/>
          </a:p>
        </p:txBody>
      </p:sp>
    </p:spTree>
    <p:extLst>
      <p:ext uri="{BB962C8B-B14F-4D97-AF65-F5344CB8AC3E}">
        <p14:creationId xmlns:p14="http://schemas.microsoft.com/office/powerpoint/2010/main" val="778853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Hard Choices</a:t>
            </a:r>
            <a:endParaRPr lang="en-US" dirty="0"/>
          </a:p>
        </p:txBody>
      </p:sp>
      <p:sp>
        <p:nvSpPr>
          <p:cNvPr id="3" name="Content Placeholder 2"/>
          <p:cNvSpPr>
            <a:spLocks noGrp="1"/>
          </p:cNvSpPr>
          <p:nvPr>
            <p:ph idx="1"/>
          </p:nvPr>
        </p:nvSpPr>
        <p:spPr>
          <a:xfrm>
            <a:off x="1524000" y="1752600"/>
            <a:ext cx="7162800" cy="4449763"/>
          </a:xfrm>
        </p:spPr>
        <p:txBody>
          <a:bodyPr>
            <a:normAutofit lnSpcReduction="10000"/>
          </a:bodyPr>
          <a:lstStyle/>
          <a:p>
            <a:r>
              <a:rPr lang="en-US" dirty="0" smtClean="0"/>
              <a:t>Internal: Immediate supervisor</a:t>
            </a:r>
          </a:p>
          <a:p>
            <a:r>
              <a:rPr lang="en-US" dirty="0" smtClean="0"/>
              <a:t>Internal: Company’s ethics hotline</a:t>
            </a:r>
          </a:p>
          <a:p>
            <a:r>
              <a:rPr lang="en-US" dirty="0" smtClean="0"/>
              <a:t>External: Whistleblowing</a:t>
            </a:r>
          </a:p>
          <a:p>
            <a:pPr lvl="1"/>
            <a:r>
              <a:rPr lang="en-US" dirty="0" smtClean="0"/>
              <a:t>Union</a:t>
            </a:r>
          </a:p>
          <a:p>
            <a:pPr lvl="1"/>
            <a:r>
              <a:rPr lang="en-US" dirty="0" smtClean="0"/>
              <a:t>Media</a:t>
            </a:r>
          </a:p>
          <a:p>
            <a:pPr lvl="1"/>
            <a:r>
              <a:rPr lang="en-US" dirty="0" smtClean="0"/>
              <a:t>Government regulatory agencies</a:t>
            </a:r>
          </a:p>
          <a:p>
            <a:pPr lvl="1"/>
            <a:r>
              <a:rPr lang="en-US" dirty="0" smtClean="0"/>
              <a:t>Attorney</a:t>
            </a:r>
          </a:p>
          <a:p>
            <a:pPr lvl="1"/>
            <a:r>
              <a:rPr lang="en-US" dirty="0" smtClean="0"/>
              <a:t>Department of Labor</a:t>
            </a:r>
          </a:p>
          <a:p>
            <a:pPr lvl="1"/>
            <a:r>
              <a:rPr lang="en-US" dirty="0" smtClean="0"/>
              <a:t>www.ethicspoint.com</a:t>
            </a:r>
            <a:endParaRPr lang="en-US" dirty="0"/>
          </a:p>
        </p:txBody>
      </p:sp>
      <p:sp>
        <p:nvSpPr>
          <p:cNvPr id="4" name="Date Placeholder 3"/>
          <p:cNvSpPr>
            <a:spLocks noGrp="1"/>
          </p:cNvSpPr>
          <p:nvPr>
            <p:ph type="dt" sz="half" idx="10"/>
          </p:nvPr>
        </p:nvSpPr>
        <p:spPr/>
        <p:txBody>
          <a:bodyPr/>
          <a:lstStyle/>
          <a:p>
            <a:r>
              <a:rPr lang="en-US" dirty="0" smtClean="0"/>
              <a:t>11/22/2013</a:t>
            </a:r>
            <a:endParaRPr lang="en-US" dirty="0"/>
          </a:p>
        </p:txBody>
      </p:sp>
      <p:sp>
        <p:nvSpPr>
          <p:cNvPr id="5" name="Footer Placeholder 4"/>
          <p:cNvSpPr>
            <a:spLocks noGrp="1"/>
          </p:cNvSpPr>
          <p:nvPr>
            <p:ph type="ftr" sz="quarter" idx="11"/>
          </p:nvPr>
        </p:nvSpPr>
        <p:spPr/>
        <p:txBody>
          <a:bodyPr/>
          <a:lstStyle/>
          <a:p>
            <a:r>
              <a:rPr lang="en-US" dirty="0" smtClean="0"/>
              <a:t>Ethics &amp; Technical Writing/UDM-McCall</a:t>
            </a:r>
            <a:endParaRPr lang="en-US" dirty="0"/>
          </a:p>
        </p:txBody>
      </p:sp>
      <p:sp>
        <p:nvSpPr>
          <p:cNvPr id="6" name="Slide Number Placeholder 5"/>
          <p:cNvSpPr>
            <a:spLocks noGrp="1"/>
          </p:cNvSpPr>
          <p:nvPr>
            <p:ph type="sldNum" sz="quarter" idx="12"/>
          </p:nvPr>
        </p:nvSpPr>
        <p:spPr/>
        <p:txBody>
          <a:bodyPr/>
          <a:lstStyle/>
          <a:p>
            <a:fld id="{9242A718-4B6A-426C-87B0-EDD8B353F2B9}" type="slidenum">
              <a:rPr lang="en-US" smtClean="0"/>
              <a:t>15</a:t>
            </a:fld>
            <a:endParaRPr lang="en-US" dirty="0"/>
          </a:p>
        </p:txBody>
      </p:sp>
    </p:spTree>
    <p:extLst>
      <p:ext uri="{BB962C8B-B14F-4D97-AF65-F5344CB8AC3E}">
        <p14:creationId xmlns:p14="http://schemas.microsoft.com/office/powerpoint/2010/main" val="1008210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&amp; Technical Writing</a:t>
            </a:r>
            <a:endParaRPr lang="en-US" dirty="0"/>
          </a:p>
        </p:txBody>
      </p:sp>
      <p:sp>
        <p:nvSpPr>
          <p:cNvPr id="3" name="Content Placeholder 2"/>
          <p:cNvSpPr>
            <a:spLocks noGrp="1"/>
          </p:cNvSpPr>
          <p:nvPr>
            <p:ph idx="1"/>
          </p:nvPr>
        </p:nvSpPr>
        <p:spPr>
          <a:xfrm>
            <a:off x="1524000" y="1981200"/>
            <a:ext cx="7162800" cy="2057400"/>
          </a:xfrm>
        </p:spPr>
        <p:txBody>
          <a:bodyPr/>
          <a:lstStyle/>
          <a:p>
            <a:pPr marL="0" indent="0">
              <a:buNone/>
            </a:pPr>
            <a:r>
              <a:rPr lang="en-US" dirty="0" smtClean="0"/>
              <a:t>“To help insure that your writing is ethical, keep it accurate, honest &amp; fair.”</a:t>
            </a:r>
            <a:endParaRPr lang="en-US" dirty="0"/>
          </a:p>
        </p:txBody>
      </p:sp>
      <p:sp>
        <p:nvSpPr>
          <p:cNvPr id="4" name="Date Placeholder 3"/>
          <p:cNvSpPr>
            <a:spLocks noGrp="1"/>
          </p:cNvSpPr>
          <p:nvPr>
            <p:ph type="dt" sz="half" idx="10"/>
          </p:nvPr>
        </p:nvSpPr>
        <p:spPr/>
        <p:txBody>
          <a:bodyPr/>
          <a:lstStyle/>
          <a:p>
            <a:r>
              <a:rPr lang="en-US" dirty="0" smtClean="0"/>
              <a:t>11/22/2013</a:t>
            </a:r>
            <a:endParaRPr lang="en-US" dirty="0"/>
          </a:p>
        </p:txBody>
      </p:sp>
      <p:sp>
        <p:nvSpPr>
          <p:cNvPr id="5" name="Footer Placeholder 4"/>
          <p:cNvSpPr>
            <a:spLocks noGrp="1"/>
          </p:cNvSpPr>
          <p:nvPr>
            <p:ph type="ftr" sz="quarter" idx="11"/>
          </p:nvPr>
        </p:nvSpPr>
        <p:spPr/>
        <p:txBody>
          <a:bodyPr/>
          <a:lstStyle/>
          <a:p>
            <a:r>
              <a:rPr lang="en-US" dirty="0" smtClean="0"/>
              <a:t>Ethics &amp; Technical Writing/UDM-McCall</a:t>
            </a:r>
            <a:endParaRPr lang="en-US" dirty="0"/>
          </a:p>
        </p:txBody>
      </p:sp>
      <p:sp>
        <p:nvSpPr>
          <p:cNvPr id="6" name="Slide Number Placeholder 5"/>
          <p:cNvSpPr>
            <a:spLocks noGrp="1"/>
          </p:cNvSpPr>
          <p:nvPr>
            <p:ph type="sldNum" sz="quarter" idx="12"/>
          </p:nvPr>
        </p:nvSpPr>
        <p:spPr/>
        <p:txBody>
          <a:bodyPr/>
          <a:lstStyle/>
          <a:p>
            <a:fld id="{9242A718-4B6A-426C-87B0-EDD8B353F2B9}" type="slidenum">
              <a:rPr lang="en-US" smtClean="0"/>
              <a:t>16</a:t>
            </a:fld>
            <a:endParaRPr lang="en-US" dirty="0"/>
          </a:p>
        </p:txBody>
      </p:sp>
      <p:sp>
        <p:nvSpPr>
          <p:cNvPr id="7" name="TextBox 6"/>
          <p:cNvSpPr txBox="1"/>
          <p:nvPr/>
        </p:nvSpPr>
        <p:spPr>
          <a:xfrm>
            <a:off x="1828800" y="5622765"/>
            <a:ext cx="6172200" cy="646331"/>
          </a:xfrm>
          <a:prstGeom prst="rect">
            <a:avLst/>
          </a:prstGeom>
          <a:noFill/>
        </p:spPr>
        <p:txBody>
          <a:bodyPr wrap="square" rtlCol="0">
            <a:spAutoFit/>
          </a:bodyPr>
          <a:lstStyle/>
          <a:p>
            <a:r>
              <a:rPr lang="en-US" sz="1200" dirty="0" smtClean="0"/>
              <a:t>Johannesen, Richard L., </a:t>
            </a:r>
            <a:r>
              <a:rPr lang="en-US" sz="1200" i="1" dirty="0" smtClean="0"/>
              <a:t>Ethics in Human Communication</a:t>
            </a:r>
            <a:r>
              <a:rPr lang="en-US" sz="1200" dirty="0" smtClean="0"/>
              <a:t>. 2</a:t>
            </a:r>
            <a:r>
              <a:rPr lang="en-US" sz="1200" baseline="30000" dirty="0" smtClean="0"/>
              <a:t>nd</a:t>
            </a:r>
            <a:r>
              <a:rPr lang="en-US" sz="1200" dirty="0" smtClean="0"/>
              <a:t> ed. Prospect Heights, IL: Waveland, 1983. Print. As cited in Lannon, John M. and Laura J. Gurak. </a:t>
            </a:r>
            <a:r>
              <a:rPr lang="en-US" sz="1200" i="1" dirty="0" smtClean="0"/>
              <a:t>Technical Communication</a:t>
            </a:r>
            <a:r>
              <a:rPr lang="en-US" sz="1200" dirty="0" smtClean="0"/>
              <a:t>, 13</a:t>
            </a:r>
            <a:r>
              <a:rPr lang="en-US" sz="1200" baseline="30000" dirty="0" smtClean="0"/>
              <a:t>th</a:t>
            </a:r>
            <a:r>
              <a:rPr lang="en-US" sz="1200" dirty="0" smtClean="0"/>
              <a:t> ed. Boston: Pearson, 2014. p. 62.</a:t>
            </a:r>
            <a:endParaRPr lang="en-US" sz="1200" dirty="0"/>
          </a:p>
        </p:txBody>
      </p:sp>
    </p:spTree>
    <p:extLst>
      <p:ext uri="{BB962C8B-B14F-4D97-AF65-F5344CB8AC3E}">
        <p14:creationId xmlns:p14="http://schemas.microsoft.com/office/powerpoint/2010/main" val="384986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514600"/>
            <a:ext cx="6934200" cy="1362075"/>
          </a:xfrm>
        </p:spPr>
        <p:txBody>
          <a:bodyPr>
            <a:normAutofit fontScale="90000"/>
          </a:bodyPr>
          <a:lstStyle/>
          <a:p>
            <a:r>
              <a:rPr lang="en-US" dirty="0">
                <a:solidFill>
                  <a:schemeClr val="accent1"/>
                </a:solidFill>
              </a:rPr>
              <a:t>How would you define “workplace ethics</a:t>
            </a:r>
            <a:r>
              <a:rPr lang="en-US" dirty="0" smtClean="0">
                <a:solidFill>
                  <a:schemeClr val="accent1"/>
                </a:solidFill>
              </a:rPr>
              <a:t>”?</a:t>
            </a:r>
            <a:r>
              <a:rPr lang="en-US" dirty="0">
                <a:solidFill>
                  <a:schemeClr val="accent1"/>
                </a:solidFill>
              </a:rPr>
              <a:t/>
            </a:r>
            <a:br>
              <a:rPr lang="en-US" dirty="0">
                <a:solidFill>
                  <a:schemeClr val="accent1"/>
                </a:solidFill>
              </a:rPr>
            </a:br>
            <a:endParaRPr lang="en-US" dirty="0">
              <a:solidFill>
                <a:schemeClr val="accent1"/>
              </a:solidFill>
            </a:endParaRPr>
          </a:p>
        </p:txBody>
      </p:sp>
      <p:sp>
        <p:nvSpPr>
          <p:cNvPr id="5" name="Text Placeholder 4"/>
          <p:cNvSpPr>
            <a:spLocks noGrp="1"/>
          </p:cNvSpPr>
          <p:nvPr>
            <p:ph type="body" idx="1"/>
          </p:nvPr>
        </p:nvSpPr>
        <p:spPr>
          <a:xfrm>
            <a:off x="1524000" y="4191000"/>
            <a:ext cx="6934200" cy="966787"/>
          </a:xfrm>
        </p:spPr>
        <p:txBody>
          <a:bodyPr/>
          <a:lstStyle/>
          <a:p>
            <a:r>
              <a:rPr lang="en-US" b="1" dirty="0" smtClean="0">
                <a:solidFill>
                  <a:schemeClr val="accent1"/>
                </a:solidFill>
              </a:rPr>
              <a:t>Is your personal code of ethics different from your professional code of ethics? Should it be different?</a:t>
            </a:r>
            <a:endParaRPr lang="en-US" b="1" dirty="0">
              <a:solidFill>
                <a:schemeClr val="accent1"/>
              </a:solidFill>
            </a:endParaRPr>
          </a:p>
        </p:txBody>
      </p:sp>
      <p:sp>
        <p:nvSpPr>
          <p:cNvPr id="2" name="Date Placeholder 1"/>
          <p:cNvSpPr>
            <a:spLocks noGrp="1"/>
          </p:cNvSpPr>
          <p:nvPr>
            <p:ph type="dt" sz="half" idx="10"/>
          </p:nvPr>
        </p:nvSpPr>
        <p:spPr/>
        <p:txBody>
          <a:bodyPr/>
          <a:lstStyle/>
          <a:p>
            <a:r>
              <a:rPr lang="en-US" dirty="0" smtClean="0"/>
              <a:t>11/22/2013</a:t>
            </a:r>
            <a:endParaRPr lang="en-US" dirty="0"/>
          </a:p>
        </p:txBody>
      </p:sp>
      <p:sp>
        <p:nvSpPr>
          <p:cNvPr id="3" name="Footer Placeholder 2"/>
          <p:cNvSpPr>
            <a:spLocks noGrp="1"/>
          </p:cNvSpPr>
          <p:nvPr>
            <p:ph type="ftr" sz="quarter" idx="11"/>
          </p:nvPr>
        </p:nvSpPr>
        <p:spPr/>
        <p:txBody>
          <a:bodyPr/>
          <a:lstStyle/>
          <a:p>
            <a:r>
              <a:rPr lang="en-US" dirty="0" smtClean="0"/>
              <a:t>Ethics &amp; Technical Writing/UDM-McCall</a:t>
            </a:r>
            <a:endParaRPr lang="en-US" dirty="0"/>
          </a:p>
        </p:txBody>
      </p:sp>
      <p:sp>
        <p:nvSpPr>
          <p:cNvPr id="6" name="Slide Number Placeholder 5"/>
          <p:cNvSpPr>
            <a:spLocks noGrp="1"/>
          </p:cNvSpPr>
          <p:nvPr>
            <p:ph type="sldNum" sz="quarter" idx="12"/>
          </p:nvPr>
        </p:nvSpPr>
        <p:spPr/>
        <p:txBody>
          <a:bodyPr/>
          <a:lstStyle/>
          <a:p>
            <a:fld id="{9242A718-4B6A-426C-87B0-EDD8B353F2B9}" type="slidenum">
              <a:rPr lang="en-US" smtClean="0"/>
              <a:t>2</a:t>
            </a:fld>
            <a:endParaRPr lang="en-US" dirty="0"/>
          </a:p>
        </p:txBody>
      </p:sp>
    </p:spTree>
    <p:extLst>
      <p:ext uri="{BB962C8B-B14F-4D97-AF65-F5344CB8AC3E}">
        <p14:creationId xmlns:p14="http://schemas.microsoft.com/office/powerpoint/2010/main" val="146492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Ethics</a:t>
            </a:r>
            <a:endParaRPr lang="en-US" sz="4000" dirty="0"/>
          </a:p>
        </p:txBody>
      </p:sp>
      <p:sp>
        <p:nvSpPr>
          <p:cNvPr id="3" name="Content Placeholder 2"/>
          <p:cNvSpPr>
            <a:spLocks noGrp="1"/>
          </p:cNvSpPr>
          <p:nvPr>
            <p:ph idx="1"/>
          </p:nvPr>
        </p:nvSpPr>
        <p:spPr>
          <a:xfrm>
            <a:off x="1600200" y="1828800"/>
            <a:ext cx="7162800" cy="2819400"/>
          </a:xfrm>
        </p:spPr>
        <p:txBody>
          <a:bodyPr/>
          <a:lstStyle/>
          <a:p>
            <a:pPr algn="ctr">
              <a:lnSpc>
                <a:spcPct val="90000"/>
              </a:lnSpc>
              <a:buClr>
                <a:schemeClr val="tx1"/>
              </a:buClr>
              <a:buFontTx/>
              <a:buNone/>
            </a:pPr>
            <a:r>
              <a:rPr lang="en-US" altLang="en-US" sz="2400" dirty="0"/>
              <a:t>The term “ethics” means the nature of the specific moral choices you must make as you communicate technical information</a:t>
            </a:r>
            <a:r>
              <a:rPr lang="en-US" altLang="en-US" sz="2400" dirty="0" smtClean="0"/>
              <a:t>.*</a:t>
            </a:r>
            <a:endParaRPr lang="en-US" altLang="en-US" sz="2400" dirty="0"/>
          </a:p>
          <a:p>
            <a:pPr algn="ctr">
              <a:lnSpc>
                <a:spcPct val="90000"/>
              </a:lnSpc>
              <a:buClr>
                <a:schemeClr val="tx1"/>
              </a:buClr>
              <a:buFontTx/>
              <a:buNone/>
            </a:pPr>
            <a:r>
              <a:rPr lang="en-US" altLang="en-US" sz="2400" i="1" dirty="0"/>
              <a:t>-- or --</a:t>
            </a:r>
          </a:p>
          <a:p>
            <a:pPr algn="ctr">
              <a:lnSpc>
                <a:spcPct val="90000"/>
              </a:lnSpc>
              <a:buClr>
                <a:schemeClr val="tx1"/>
              </a:buClr>
              <a:buFontTx/>
              <a:buNone/>
            </a:pPr>
            <a:r>
              <a:rPr lang="en-US" altLang="en-US" sz="2400" dirty="0"/>
              <a:t>“Ethics” is what you do when no one’s looking.</a:t>
            </a:r>
          </a:p>
          <a:p>
            <a:pPr algn="ctr">
              <a:lnSpc>
                <a:spcPct val="90000"/>
              </a:lnSpc>
              <a:buClr>
                <a:schemeClr val="tx1"/>
              </a:buClr>
              <a:buFontTx/>
              <a:buNone/>
            </a:pPr>
            <a:r>
              <a:rPr lang="en-US" altLang="en-US" sz="2400" i="1" dirty="0"/>
              <a:t>-- or --</a:t>
            </a:r>
          </a:p>
          <a:p>
            <a:pPr algn="ctr">
              <a:lnSpc>
                <a:spcPct val="90000"/>
              </a:lnSpc>
              <a:buClr>
                <a:schemeClr val="tx1"/>
              </a:buClr>
              <a:buFontTx/>
              <a:buNone/>
            </a:pPr>
            <a:r>
              <a:rPr lang="en-US" altLang="en-US" sz="2400" dirty="0"/>
              <a:t>Your internal moral compass.</a:t>
            </a:r>
          </a:p>
          <a:p>
            <a:endParaRPr lang="en-US" dirty="0"/>
          </a:p>
        </p:txBody>
      </p:sp>
      <p:sp>
        <p:nvSpPr>
          <p:cNvPr id="4" name="Date Placeholder 3"/>
          <p:cNvSpPr>
            <a:spLocks noGrp="1"/>
          </p:cNvSpPr>
          <p:nvPr>
            <p:ph type="dt" sz="half" idx="10"/>
          </p:nvPr>
        </p:nvSpPr>
        <p:spPr/>
        <p:txBody>
          <a:bodyPr/>
          <a:lstStyle/>
          <a:p>
            <a:r>
              <a:rPr lang="en-US" dirty="0" smtClean="0"/>
              <a:t>11/22/2013</a:t>
            </a:r>
            <a:endParaRPr lang="en-US" dirty="0"/>
          </a:p>
        </p:txBody>
      </p:sp>
      <p:sp>
        <p:nvSpPr>
          <p:cNvPr id="5" name="Footer Placeholder 4"/>
          <p:cNvSpPr>
            <a:spLocks noGrp="1"/>
          </p:cNvSpPr>
          <p:nvPr>
            <p:ph type="ftr" sz="quarter" idx="11"/>
          </p:nvPr>
        </p:nvSpPr>
        <p:spPr/>
        <p:txBody>
          <a:bodyPr/>
          <a:lstStyle/>
          <a:p>
            <a:r>
              <a:rPr lang="en-US" dirty="0" smtClean="0"/>
              <a:t>Ethics &amp; Technical Writing/UDM-McCall</a:t>
            </a:r>
            <a:endParaRPr lang="en-US" dirty="0"/>
          </a:p>
        </p:txBody>
      </p:sp>
      <p:sp>
        <p:nvSpPr>
          <p:cNvPr id="6" name="Slide Number Placeholder 5"/>
          <p:cNvSpPr>
            <a:spLocks noGrp="1"/>
          </p:cNvSpPr>
          <p:nvPr>
            <p:ph type="sldNum" sz="quarter" idx="12"/>
          </p:nvPr>
        </p:nvSpPr>
        <p:spPr/>
        <p:txBody>
          <a:bodyPr/>
          <a:lstStyle/>
          <a:p>
            <a:fld id="{9242A718-4B6A-426C-87B0-EDD8B353F2B9}" type="slidenum">
              <a:rPr lang="en-US" smtClean="0"/>
              <a:t>3</a:t>
            </a:fld>
            <a:endParaRPr lang="en-US" dirty="0"/>
          </a:p>
        </p:txBody>
      </p:sp>
      <p:pic>
        <p:nvPicPr>
          <p:cNvPr id="7" name="Picture 5" descr="DD0135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038600"/>
            <a:ext cx="1371600" cy="13208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1676400" y="3581400"/>
            <a:ext cx="7162800" cy="2819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p>
        </p:txBody>
      </p:sp>
      <p:sp>
        <p:nvSpPr>
          <p:cNvPr id="9" name="TextBox 8"/>
          <p:cNvSpPr txBox="1"/>
          <p:nvPr/>
        </p:nvSpPr>
        <p:spPr>
          <a:xfrm>
            <a:off x="1828800" y="5486400"/>
            <a:ext cx="5334000" cy="461665"/>
          </a:xfrm>
          <a:prstGeom prst="rect">
            <a:avLst/>
          </a:prstGeom>
          <a:noFill/>
        </p:spPr>
        <p:txBody>
          <a:bodyPr wrap="square" rtlCol="0">
            <a:spAutoFit/>
          </a:bodyPr>
          <a:lstStyle/>
          <a:p>
            <a:r>
              <a:rPr lang="en-US" sz="1200" dirty="0" smtClean="0"/>
              <a:t>*Woolever, Kristin R. </a:t>
            </a:r>
            <a:r>
              <a:rPr lang="en-US" sz="1200" i="1" dirty="0" smtClean="0"/>
              <a:t>Writing for the Technical Professions</a:t>
            </a:r>
            <a:r>
              <a:rPr lang="en-US" sz="1200" dirty="0" smtClean="0"/>
              <a:t>, 4</a:t>
            </a:r>
            <a:r>
              <a:rPr lang="en-US" sz="1200" baseline="30000" dirty="0" smtClean="0"/>
              <a:t>th</a:t>
            </a:r>
            <a:r>
              <a:rPr lang="en-US" sz="1200" dirty="0" smtClean="0"/>
              <a:t> ed. New York: Pearson-Longman, 2004.</a:t>
            </a:r>
            <a:endParaRPr lang="en-US" sz="1200" dirty="0"/>
          </a:p>
        </p:txBody>
      </p:sp>
    </p:spTree>
    <p:extLst>
      <p:ext uri="{BB962C8B-B14F-4D97-AF65-F5344CB8AC3E}">
        <p14:creationId xmlns:p14="http://schemas.microsoft.com/office/powerpoint/2010/main" val="282543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Honest - Accurate - Fair</a:t>
            </a:r>
            <a:endParaRPr lang="en-US" sz="4000" dirty="0"/>
          </a:p>
        </p:txBody>
      </p:sp>
      <p:sp>
        <p:nvSpPr>
          <p:cNvPr id="3" name="Content Placeholder 2"/>
          <p:cNvSpPr>
            <a:spLocks noGrp="1"/>
          </p:cNvSpPr>
          <p:nvPr>
            <p:ph idx="1"/>
          </p:nvPr>
        </p:nvSpPr>
        <p:spPr/>
        <p:txBody>
          <a:bodyPr>
            <a:normAutofit/>
          </a:bodyPr>
          <a:lstStyle/>
          <a:p>
            <a:pPr marL="0" indent="0">
              <a:buNone/>
            </a:pPr>
            <a:endParaRPr lang="en-US" sz="2800" dirty="0" smtClean="0"/>
          </a:p>
          <a:p>
            <a:pPr marL="0" indent="0">
              <a:buNone/>
            </a:pPr>
            <a:endParaRPr lang="en-US" sz="2800" dirty="0"/>
          </a:p>
          <a:p>
            <a:pPr marL="0" indent="0">
              <a:buNone/>
            </a:pPr>
            <a:r>
              <a:rPr lang="en-US" sz="2800" dirty="0" smtClean="0"/>
              <a:t>“Communication is unethical if it leaves the recipients at a disadvantage or prevents them from making their best decision.”</a:t>
            </a:r>
            <a:endParaRPr lang="en-US" sz="2800" dirty="0"/>
          </a:p>
        </p:txBody>
      </p:sp>
      <p:sp>
        <p:nvSpPr>
          <p:cNvPr id="4" name="Date Placeholder 3"/>
          <p:cNvSpPr>
            <a:spLocks noGrp="1"/>
          </p:cNvSpPr>
          <p:nvPr>
            <p:ph type="dt" sz="half" idx="10"/>
          </p:nvPr>
        </p:nvSpPr>
        <p:spPr/>
        <p:txBody>
          <a:bodyPr/>
          <a:lstStyle/>
          <a:p>
            <a:r>
              <a:rPr lang="en-US" dirty="0" smtClean="0"/>
              <a:t>11/22/2013</a:t>
            </a:r>
            <a:endParaRPr lang="en-US" dirty="0"/>
          </a:p>
        </p:txBody>
      </p:sp>
      <p:sp>
        <p:nvSpPr>
          <p:cNvPr id="5" name="Footer Placeholder 4"/>
          <p:cNvSpPr>
            <a:spLocks noGrp="1"/>
          </p:cNvSpPr>
          <p:nvPr>
            <p:ph type="ftr" sz="quarter" idx="11"/>
          </p:nvPr>
        </p:nvSpPr>
        <p:spPr/>
        <p:txBody>
          <a:bodyPr/>
          <a:lstStyle/>
          <a:p>
            <a:r>
              <a:rPr lang="en-US" dirty="0" smtClean="0"/>
              <a:t>Ethics &amp; Technical Writing/UDM-McCall</a:t>
            </a:r>
            <a:endParaRPr lang="en-US" dirty="0"/>
          </a:p>
        </p:txBody>
      </p:sp>
      <p:sp>
        <p:nvSpPr>
          <p:cNvPr id="6" name="Slide Number Placeholder 5"/>
          <p:cNvSpPr>
            <a:spLocks noGrp="1"/>
          </p:cNvSpPr>
          <p:nvPr>
            <p:ph type="sldNum" sz="quarter" idx="12"/>
          </p:nvPr>
        </p:nvSpPr>
        <p:spPr/>
        <p:txBody>
          <a:bodyPr/>
          <a:lstStyle/>
          <a:p>
            <a:fld id="{9242A718-4B6A-426C-87B0-EDD8B353F2B9}" type="slidenum">
              <a:rPr lang="en-US" smtClean="0"/>
              <a:t>4</a:t>
            </a:fld>
            <a:endParaRPr lang="en-US" dirty="0"/>
          </a:p>
        </p:txBody>
      </p:sp>
      <p:sp>
        <p:nvSpPr>
          <p:cNvPr id="7" name="TextBox 6"/>
          <p:cNvSpPr txBox="1"/>
          <p:nvPr/>
        </p:nvSpPr>
        <p:spPr>
          <a:xfrm>
            <a:off x="1828800" y="5486400"/>
            <a:ext cx="5334000" cy="461665"/>
          </a:xfrm>
          <a:prstGeom prst="rect">
            <a:avLst/>
          </a:prstGeom>
          <a:noFill/>
        </p:spPr>
        <p:txBody>
          <a:bodyPr wrap="square" rtlCol="0">
            <a:spAutoFit/>
          </a:bodyPr>
          <a:lstStyle/>
          <a:p>
            <a:r>
              <a:rPr lang="en-US" sz="1200" dirty="0" smtClean="0"/>
              <a:t>Lannon, John M. and Laura J. Gurak. </a:t>
            </a:r>
            <a:r>
              <a:rPr lang="en-US" sz="1200" i="1" dirty="0" smtClean="0"/>
              <a:t>Technical Communication</a:t>
            </a:r>
            <a:r>
              <a:rPr lang="en-US" sz="1200" dirty="0" smtClean="0"/>
              <a:t>, 12</a:t>
            </a:r>
            <a:r>
              <a:rPr lang="en-US" sz="1200" baseline="30000" dirty="0" smtClean="0"/>
              <a:t>th</a:t>
            </a:r>
            <a:r>
              <a:rPr lang="en-US" sz="1200" dirty="0" smtClean="0"/>
              <a:t> ed. Boston: Longman, 2011.</a:t>
            </a:r>
            <a:endParaRPr lang="en-US" sz="1200" dirty="0"/>
          </a:p>
        </p:txBody>
      </p:sp>
    </p:spTree>
    <p:extLst>
      <p:ext uri="{BB962C8B-B14F-4D97-AF65-F5344CB8AC3E}">
        <p14:creationId xmlns:p14="http://schemas.microsoft.com/office/powerpoint/2010/main" val="2804482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Examples of Unethical Writing</a:t>
            </a:r>
          </a:p>
        </p:txBody>
      </p:sp>
      <p:sp>
        <p:nvSpPr>
          <p:cNvPr id="3" name="Content Placeholder 2"/>
          <p:cNvSpPr>
            <a:spLocks noGrp="1"/>
          </p:cNvSpPr>
          <p:nvPr>
            <p:ph sz="half" idx="1"/>
          </p:nvPr>
        </p:nvSpPr>
        <p:spPr>
          <a:xfrm>
            <a:off x="1676400" y="1752600"/>
            <a:ext cx="7315200" cy="4525963"/>
          </a:xfrm>
        </p:spPr>
        <p:txBody>
          <a:bodyPr>
            <a:normAutofit fontScale="92500" lnSpcReduction="20000"/>
          </a:bodyPr>
          <a:lstStyle/>
          <a:p>
            <a:r>
              <a:rPr lang="en-US" sz="3000" dirty="0" smtClean="0"/>
              <a:t>Falsifying </a:t>
            </a:r>
            <a:r>
              <a:rPr lang="en-US" sz="3000" dirty="0"/>
              <a:t>expense reports</a:t>
            </a:r>
          </a:p>
          <a:p>
            <a:r>
              <a:rPr lang="en-US" sz="3000" dirty="0"/>
              <a:t>Overstating hours worked</a:t>
            </a:r>
          </a:p>
          <a:p>
            <a:r>
              <a:rPr lang="en-US" sz="3000" dirty="0" smtClean="0"/>
              <a:t>Lying about experience / Exaggerating </a:t>
            </a:r>
            <a:r>
              <a:rPr lang="en-US" sz="3000" dirty="0"/>
              <a:t>credentials on a resume</a:t>
            </a:r>
          </a:p>
          <a:p>
            <a:r>
              <a:rPr lang="en-US" sz="3000" dirty="0"/>
              <a:t>Downplaying negative side effects of a product</a:t>
            </a:r>
          </a:p>
          <a:p>
            <a:r>
              <a:rPr lang="en-US" sz="3000" dirty="0"/>
              <a:t>Suppressing knowledge the user/buyer needs</a:t>
            </a:r>
          </a:p>
          <a:p>
            <a:r>
              <a:rPr lang="en-US" sz="3000" dirty="0"/>
              <a:t>Hiding conflicts of interest</a:t>
            </a:r>
          </a:p>
          <a:p>
            <a:r>
              <a:rPr lang="en-US" sz="3000" dirty="0"/>
              <a:t>Exaggerating claims about technology</a:t>
            </a:r>
          </a:p>
          <a:p>
            <a:r>
              <a:rPr lang="en-US" sz="3000" dirty="0"/>
              <a:t>Falsifying or fabricating data</a:t>
            </a:r>
          </a:p>
          <a:p>
            <a:endParaRPr lang="en-US" dirty="0"/>
          </a:p>
        </p:txBody>
      </p:sp>
      <p:sp>
        <p:nvSpPr>
          <p:cNvPr id="5" name="Date Placeholder 4"/>
          <p:cNvSpPr>
            <a:spLocks noGrp="1"/>
          </p:cNvSpPr>
          <p:nvPr>
            <p:ph type="dt" sz="half" idx="10"/>
          </p:nvPr>
        </p:nvSpPr>
        <p:spPr/>
        <p:txBody>
          <a:bodyPr/>
          <a:lstStyle/>
          <a:p>
            <a:r>
              <a:rPr lang="en-US" dirty="0" smtClean="0"/>
              <a:t>11/22/2013</a:t>
            </a:r>
            <a:endParaRPr lang="en-US" dirty="0"/>
          </a:p>
        </p:txBody>
      </p:sp>
      <p:sp>
        <p:nvSpPr>
          <p:cNvPr id="6" name="Footer Placeholder 5"/>
          <p:cNvSpPr>
            <a:spLocks noGrp="1"/>
          </p:cNvSpPr>
          <p:nvPr>
            <p:ph type="ftr" sz="quarter" idx="11"/>
          </p:nvPr>
        </p:nvSpPr>
        <p:spPr/>
        <p:txBody>
          <a:bodyPr/>
          <a:lstStyle/>
          <a:p>
            <a:r>
              <a:rPr lang="en-US" dirty="0" smtClean="0"/>
              <a:t>Ethics &amp; Technical Writing/UDM-McCall</a:t>
            </a:r>
            <a:endParaRPr lang="en-US" dirty="0"/>
          </a:p>
        </p:txBody>
      </p:sp>
      <p:sp>
        <p:nvSpPr>
          <p:cNvPr id="7" name="Slide Number Placeholder 6"/>
          <p:cNvSpPr>
            <a:spLocks noGrp="1"/>
          </p:cNvSpPr>
          <p:nvPr>
            <p:ph type="sldNum" sz="quarter" idx="12"/>
          </p:nvPr>
        </p:nvSpPr>
        <p:spPr/>
        <p:txBody>
          <a:bodyPr/>
          <a:lstStyle/>
          <a:p>
            <a:fld id="{9242A718-4B6A-426C-87B0-EDD8B353F2B9}" type="slidenum">
              <a:rPr lang="en-US" smtClean="0"/>
              <a:t>5</a:t>
            </a:fld>
            <a:endParaRPr lang="en-US" dirty="0"/>
          </a:p>
        </p:txBody>
      </p:sp>
    </p:spTree>
    <p:extLst>
      <p:ext uri="{BB962C8B-B14F-4D97-AF65-F5344CB8AC3E}">
        <p14:creationId xmlns:p14="http://schemas.microsoft.com/office/powerpoint/2010/main" val="204941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More Examples </a:t>
            </a:r>
            <a:r>
              <a:rPr lang="en-US" sz="4000" dirty="0"/>
              <a:t>of Unethical Writing</a:t>
            </a:r>
          </a:p>
        </p:txBody>
      </p:sp>
      <p:sp>
        <p:nvSpPr>
          <p:cNvPr id="4" name="Content Placeholder 3"/>
          <p:cNvSpPr>
            <a:spLocks noGrp="1"/>
          </p:cNvSpPr>
          <p:nvPr>
            <p:ph sz="half" idx="2"/>
          </p:nvPr>
        </p:nvSpPr>
        <p:spPr>
          <a:xfrm>
            <a:off x="1676400" y="1752600"/>
            <a:ext cx="7010400" cy="4525963"/>
          </a:xfrm>
        </p:spPr>
        <p:txBody>
          <a:bodyPr>
            <a:normAutofit/>
          </a:bodyPr>
          <a:lstStyle/>
          <a:p>
            <a:r>
              <a:rPr lang="en-US" dirty="0"/>
              <a:t>Using graphics that conceal the truth</a:t>
            </a:r>
          </a:p>
          <a:p>
            <a:r>
              <a:rPr lang="en-US" dirty="0" smtClean="0"/>
              <a:t>Stealing </a:t>
            </a:r>
            <a:r>
              <a:rPr lang="en-US" dirty="0"/>
              <a:t>or sharing proprietary information</a:t>
            </a:r>
          </a:p>
          <a:p>
            <a:r>
              <a:rPr lang="en-US" dirty="0"/>
              <a:t>Misusing electronic information</a:t>
            </a:r>
          </a:p>
          <a:p>
            <a:r>
              <a:rPr lang="en-US" dirty="0"/>
              <a:t>Withholding information people need to do their jobs</a:t>
            </a:r>
          </a:p>
          <a:p>
            <a:r>
              <a:rPr lang="en-US" dirty="0"/>
              <a:t>Exploiting cultural differences</a:t>
            </a:r>
          </a:p>
          <a:p>
            <a:r>
              <a:rPr lang="en-US" dirty="0"/>
              <a:t>Not using/misusing audience analysis</a:t>
            </a:r>
          </a:p>
          <a:p>
            <a:r>
              <a:rPr lang="en-US" dirty="0"/>
              <a:t>What else?</a:t>
            </a:r>
          </a:p>
          <a:p>
            <a:pPr marL="0" indent="0">
              <a:buNone/>
            </a:pPr>
            <a:endParaRPr lang="en-US" dirty="0"/>
          </a:p>
        </p:txBody>
      </p:sp>
      <p:sp>
        <p:nvSpPr>
          <p:cNvPr id="5" name="Date Placeholder 4"/>
          <p:cNvSpPr>
            <a:spLocks noGrp="1"/>
          </p:cNvSpPr>
          <p:nvPr>
            <p:ph type="dt" sz="half" idx="10"/>
          </p:nvPr>
        </p:nvSpPr>
        <p:spPr/>
        <p:txBody>
          <a:bodyPr/>
          <a:lstStyle/>
          <a:p>
            <a:r>
              <a:rPr lang="en-US" dirty="0" smtClean="0"/>
              <a:t>11/22/2013</a:t>
            </a:r>
            <a:endParaRPr lang="en-US" dirty="0"/>
          </a:p>
        </p:txBody>
      </p:sp>
      <p:sp>
        <p:nvSpPr>
          <p:cNvPr id="6" name="Footer Placeholder 5"/>
          <p:cNvSpPr>
            <a:spLocks noGrp="1"/>
          </p:cNvSpPr>
          <p:nvPr>
            <p:ph type="ftr" sz="quarter" idx="11"/>
          </p:nvPr>
        </p:nvSpPr>
        <p:spPr/>
        <p:txBody>
          <a:bodyPr/>
          <a:lstStyle/>
          <a:p>
            <a:r>
              <a:rPr lang="en-US" dirty="0" smtClean="0"/>
              <a:t>Ethics &amp; Technical Writing/UDM-McCall</a:t>
            </a:r>
            <a:endParaRPr lang="en-US" dirty="0"/>
          </a:p>
        </p:txBody>
      </p:sp>
      <p:sp>
        <p:nvSpPr>
          <p:cNvPr id="7" name="Slide Number Placeholder 6"/>
          <p:cNvSpPr>
            <a:spLocks noGrp="1"/>
          </p:cNvSpPr>
          <p:nvPr>
            <p:ph type="sldNum" sz="quarter" idx="12"/>
          </p:nvPr>
        </p:nvSpPr>
        <p:spPr/>
        <p:txBody>
          <a:bodyPr/>
          <a:lstStyle/>
          <a:p>
            <a:fld id="{9242A718-4B6A-426C-87B0-EDD8B353F2B9}" type="slidenum">
              <a:rPr lang="en-US" smtClean="0"/>
              <a:t>6</a:t>
            </a:fld>
            <a:endParaRPr lang="en-US" dirty="0"/>
          </a:p>
        </p:txBody>
      </p:sp>
    </p:spTree>
    <p:extLst>
      <p:ext uri="{BB962C8B-B14F-4D97-AF65-F5344CB8AC3E}">
        <p14:creationId xmlns:p14="http://schemas.microsoft.com/office/powerpoint/2010/main" val="316069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8458200" cy="762000"/>
          </a:xfrm>
        </p:spPr>
        <p:txBody>
          <a:bodyPr>
            <a:noAutofit/>
          </a:bodyPr>
          <a:lstStyle/>
          <a:p>
            <a:r>
              <a:rPr lang="en-US" sz="3200" dirty="0" smtClean="0"/>
              <a:t>What Makes Writers Act Unethically?</a:t>
            </a:r>
            <a:endParaRPr lang="en-US" sz="3200" dirty="0"/>
          </a:p>
        </p:txBody>
      </p:sp>
      <p:sp>
        <p:nvSpPr>
          <p:cNvPr id="5" name="Content Placeholder 4"/>
          <p:cNvSpPr>
            <a:spLocks noGrp="1"/>
          </p:cNvSpPr>
          <p:nvPr>
            <p:ph idx="1"/>
          </p:nvPr>
        </p:nvSpPr>
        <p:spPr/>
        <p:txBody>
          <a:bodyPr>
            <a:normAutofit fontScale="85000" lnSpcReduction="10000"/>
          </a:bodyPr>
          <a:lstStyle/>
          <a:p>
            <a:r>
              <a:rPr lang="en-US" sz="2800" dirty="0" smtClean="0"/>
              <a:t>Threats </a:t>
            </a:r>
            <a:r>
              <a:rPr lang="en-US" sz="1400" dirty="0" smtClean="0"/>
              <a:t>(“We didn’t have this conversation.” / “Don’t put it in writing.”)</a:t>
            </a:r>
            <a:endParaRPr lang="en-US" sz="2800" dirty="0" smtClean="0"/>
          </a:p>
          <a:p>
            <a:r>
              <a:rPr lang="en-US" sz="2800" dirty="0" smtClean="0"/>
              <a:t>Peer Pressure (groupthink) </a:t>
            </a:r>
            <a:r>
              <a:rPr lang="en-US" sz="1400" dirty="0" smtClean="0"/>
              <a:t>(“We all think this is the right way to go. Can’t you get on board with us?”) (“Can you rework these findings to make them sound better?)</a:t>
            </a:r>
            <a:endParaRPr lang="en-US" sz="2800" dirty="0" smtClean="0"/>
          </a:p>
          <a:p>
            <a:r>
              <a:rPr lang="en-US" sz="2800" dirty="0" smtClean="0"/>
              <a:t>Deadlines </a:t>
            </a:r>
            <a:r>
              <a:rPr lang="en-US" sz="1400" dirty="0" smtClean="0"/>
              <a:t>(“If you insist on verifying the numbers, we’ll miss the deadline.”)</a:t>
            </a:r>
            <a:endParaRPr lang="en-US" sz="2800" dirty="0" smtClean="0"/>
          </a:p>
          <a:p>
            <a:r>
              <a:rPr lang="en-US" sz="2800" dirty="0" smtClean="0"/>
              <a:t>Inability to find information </a:t>
            </a:r>
            <a:r>
              <a:rPr lang="en-US" sz="1400" dirty="0" smtClean="0"/>
              <a:t>(“I’m pretty sure this is the percent I saw in XYZ article, but I can’t find the exact publication. I’ll just punt.”)</a:t>
            </a:r>
            <a:endParaRPr lang="en-US" sz="2800" dirty="0" smtClean="0"/>
          </a:p>
          <a:p>
            <a:r>
              <a:rPr lang="en-US" sz="2800" dirty="0" smtClean="0"/>
              <a:t>Self interest </a:t>
            </a:r>
            <a:r>
              <a:rPr lang="en-US" sz="1400" dirty="0" smtClean="0"/>
              <a:t>(“Everyone else takes credit for sections they didn’t write. I going to, too, or I won’t get a promotion.”)</a:t>
            </a:r>
            <a:endParaRPr lang="en-US" sz="2800" dirty="0" smtClean="0"/>
          </a:p>
          <a:p>
            <a:r>
              <a:rPr lang="en-US" sz="2800" dirty="0" smtClean="0"/>
              <a:t>Greed / Rationalization </a:t>
            </a:r>
            <a:r>
              <a:rPr lang="en-US" sz="1400" dirty="0" smtClean="0"/>
              <a:t>(“ABC Printer offered me a 10% commission to send the project his way. I’ve worked hard. I deserve a little extra. It won’t hurt the company because it’s a good printer.”)</a:t>
            </a:r>
            <a:endParaRPr lang="en-US" sz="2800" dirty="0" smtClean="0"/>
          </a:p>
          <a:p>
            <a:r>
              <a:rPr lang="en-US" sz="2800" dirty="0" smtClean="0"/>
              <a:t>Inability to see the big picture </a:t>
            </a:r>
            <a:r>
              <a:rPr lang="en-US" sz="1400" dirty="0" smtClean="0"/>
              <a:t>(“We’re out of room on the safety page. Leaving out the clean-up procedures won’t hurt anyone.”)</a:t>
            </a:r>
            <a:endParaRPr lang="en-US" sz="2800" dirty="0" smtClean="0"/>
          </a:p>
          <a:p>
            <a:r>
              <a:rPr lang="en-US" sz="2800" dirty="0" smtClean="0"/>
              <a:t>Ignorance of laws </a:t>
            </a:r>
            <a:r>
              <a:rPr lang="en-US" sz="1400" dirty="0" smtClean="0"/>
              <a:t>(“I didn’t know I had to have permission before posting someone’s photo on the company website.”)</a:t>
            </a:r>
            <a:endParaRPr lang="en-US" sz="2800" dirty="0"/>
          </a:p>
          <a:p>
            <a:endParaRPr lang="en-US" sz="2800" dirty="0"/>
          </a:p>
        </p:txBody>
      </p:sp>
      <p:sp>
        <p:nvSpPr>
          <p:cNvPr id="2" name="Date Placeholder 1"/>
          <p:cNvSpPr>
            <a:spLocks noGrp="1"/>
          </p:cNvSpPr>
          <p:nvPr>
            <p:ph type="dt" sz="half" idx="10"/>
          </p:nvPr>
        </p:nvSpPr>
        <p:spPr/>
        <p:txBody>
          <a:bodyPr/>
          <a:lstStyle/>
          <a:p>
            <a:r>
              <a:rPr lang="en-US" dirty="0" smtClean="0"/>
              <a:t>11/22/2013</a:t>
            </a:r>
            <a:endParaRPr lang="en-US" dirty="0"/>
          </a:p>
        </p:txBody>
      </p:sp>
      <p:sp>
        <p:nvSpPr>
          <p:cNvPr id="3" name="Footer Placeholder 2"/>
          <p:cNvSpPr>
            <a:spLocks noGrp="1"/>
          </p:cNvSpPr>
          <p:nvPr>
            <p:ph type="ftr" sz="quarter" idx="11"/>
          </p:nvPr>
        </p:nvSpPr>
        <p:spPr/>
        <p:txBody>
          <a:bodyPr/>
          <a:lstStyle/>
          <a:p>
            <a:r>
              <a:rPr lang="en-US" dirty="0" smtClean="0"/>
              <a:t>Ethics &amp; Technical Writing/UDM-McCall</a:t>
            </a:r>
            <a:endParaRPr lang="en-US" dirty="0"/>
          </a:p>
        </p:txBody>
      </p:sp>
      <p:sp>
        <p:nvSpPr>
          <p:cNvPr id="6" name="Slide Number Placeholder 5"/>
          <p:cNvSpPr>
            <a:spLocks noGrp="1"/>
          </p:cNvSpPr>
          <p:nvPr>
            <p:ph type="sldNum" sz="quarter" idx="12"/>
          </p:nvPr>
        </p:nvSpPr>
        <p:spPr/>
        <p:txBody>
          <a:bodyPr/>
          <a:lstStyle/>
          <a:p>
            <a:fld id="{9242A718-4B6A-426C-87B0-EDD8B353F2B9}" type="slidenum">
              <a:rPr lang="en-US" smtClean="0"/>
              <a:t>7</a:t>
            </a:fld>
            <a:endParaRPr lang="en-US" dirty="0"/>
          </a:p>
        </p:txBody>
      </p:sp>
    </p:spTree>
    <p:extLst>
      <p:ext uri="{BB962C8B-B14F-4D97-AF65-F5344CB8AC3E}">
        <p14:creationId xmlns:p14="http://schemas.microsoft.com/office/powerpoint/2010/main" val="1083268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a:r>
            <a:br>
              <a:rPr lang="en-US" dirty="0" smtClean="0"/>
            </a:br>
            <a:r>
              <a:rPr lang="en-US" dirty="0" smtClean="0"/>
              <a:t>Knowing U.S. Law Helps</a:t>
            </a:r>
            <a:r>
              <a:rPr lang="en-US" dirty="0"/>
              <a:t/>
            </a:r>
            <a:br>
              <a:rPr lang="en-US" dirty="0"/>
            </a:br>
            <a:endParaRPr lang="en-US" dirty="0"/>
          </a:p>
        </p:txBody>
      </p:sp>
      <p:sp>
        <p:nvSpPr>
          <p:cNvPr id="5" name="Content Placeholder 4"/>
          <p:cNvSpPr>
            <a:spLocks noGrp="1"/>
          </p:cNvSpPr>
          <p:nvPr>
            <p:ph idx="1"/>
          </p:nvPr>
        </p:nvSpPr>
        <p:spPr/>
        <p:txBody>
          <a:bodyPr>
            <a:normAutofit fontScale="85000" lnSpcReduction="20000"/>
          </a:bodyPr>
          <a:lstStyle/>
          <a:p>
            <a:pPr marL="0" indent="0">
              <a:buNone/>
            </a:pPr>
            <a:r>
              <a:rPr lang="en-US" dirty="0" smtClean="0"/>
              <a:t>Laws dealing with:</a:t>
            </a:r>
          </a:p>
          <a:p>
            <a:r>
              <a:rPr lang="en-US" dirty="0" smtClean="0"/>
              <a:t>Deception</a:t>
            </a:r>
          </a:p>
          <a:p>
            <a:r>
              <a:rPr lang="en-US" dirty="0" smtClean="0"/>
              <a:t>Libel</a:t>
            </a:r>
          </a:p>
          <a:p>
            <a:r>
              <a:rPr lang="en-US" dirty="0" smtClean="0"/>
              <a:t>Employee privacy</a:t>
            </a:r>
          </a:p>
          <a:p>
            <a:r>
              <a:rPr lang="en-US" dirty="0" smtClean="0"/>
              <a:t>Copyright infringement</a:t>
            </a:r>
          </a:p>
          <a:p>
            <a:r>
              <a:rPr lang="en-US" dirty="0" smtClean="0"/>
              <a:t>Software theft</a:t>
            </a:r>
          </a:p>
          <a:p>
            <a:r>
              <a:rPr lang="en-US" dirty="0" smtClean="0"/>
              <a:t>Electronic theft</a:t>
            </a:r>
          </a:p>
          <a:p>
            <a:r>
              <a:rPr lang="en-US" dirty="0" smtClean="0"/>
              <a:t>Stealing/revealing trade secrets</a:t>
            </a:r>
          </a:p>
          <a:p>
            <a:r>
              <a:rPr lang="en-US" dirty="0" smtClean="0"/>
              <a:t>Deceptive/fraudulent advertising</a:t>
            </a:r>
          </a:p>
          <a:p>
            <a:r>
              <a:rPr lang="en-US" dirty="0" smtClean="0"/>
              <a:t>Liability</a:t>
            </a:r>
          </a:p>
          <a:p>
            <a:endParaRPr lang="en-US" dirty="0"/>
          </a:p>
        </p:txBody>
      </p:sp>
      <p:sp>
        <p:nvSpPr>
          <p:cNvPr id="2" name="Date Placeholder 1"/>
          <p:cNvSpPr>
            <a:spLocks noGrp="1"/>
          </p:cNvSpPr>
          <p:nvPr>
            <p:ph type="dt" sz="half" idx="10"/>
          </p:nvPr>
        </p:nvSpPr>
        <p:spPr/>
        <p:txBody>
          <a:bodyPr/>
          <a:lstStyle/>
          <a:p>
            <a:r>
              <a:rPr lang="en-US" dirty="0" smtClean="0"/>
              <a:t>11/22/2013</a:t>
            </a:r>
            <a:endParaRPr lang="en-US" dirty="0"/>
          </a:p>
        </p:txBody>
      </p:sp>
      <p:sp>
        <p:nvSpPr>
          <p:cNvPr id="3" name="Footer Placeholder 2"/>
          <p:cNvSpPr>
            <a:spLocks noGrp="1"/>
          </p:cNvSpPr>
          <p:nvPr>
            <p:ph type="ftr" sz="quarter" idx="11"/>
          </p:nvPr>
        </p:nvSpPr>
        <p:spPr/>
        <p:txBody>
          <a:bodyPr/>
          <a:lstStyle/>
          <a:p>
            <a:r>
              <a:rPr lang="en-US" dirty="0" smtClean="0"/>
              <a:t>Ethics &amp; Technical Writing/UDM-McCall</a:t>
            </a:r>
            <a:endParaRPr lang="en-US" dirty="0"/>
          </a:p>
        </p:txBody>
      </p:sp>
      <p:sp>
        <p:nvSpPr>
          <p:cNvPr id="6" name="Slide Number Placeholder 5"/>
          <p:cNvSpPr>
            <a:spLocks noGrp="1"/>
          </p:cNvSpPr>
          <p:nvPr>
            <p:ph type="sldNum" sz="quarter" idx="12"/>
          </p:nvPr>
        </p:nvSpPr>
        <p:spPr/>
        <p:txBody>
          <a:bodyPr/>
          <a:lstStyle/>
          <a:p>
            <a:fld id="{9242A718-4B6A-426C-87B0-EDD8B353F2B9}" type="slidenum">
              <a:rPr lang="en-US" smtClean="0"/>
              <a:t>8</a:t>
            </a:fld>
            <a:endParaRPr lang="en-US" dirty="0"/>
          </a:p>
        </p:txBody>
      </p:sp>
    </p:spTree>
    <p:extLst>
      <p:ext uri="{BB962C8B-B14F-4D97-AF65-F5344CB8AC3E}">
        <p14:creationId xmlns:p14="http://schemas.microsoft.com/office/powerpoint/2010/main" val="2275247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Intellectual Property Protections</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bg1"/>
                </a:solidFill>
              </a:rPr>
              <a:t>Patents</a:t>
            </a:r>
            <a:endParaRPr lang="en-US" dirty="0">
              <a:solidFill>
                <a:schemeClr val="bg1"/>
              </a:solidFill>
            </a:endParaRPr>
          </a:p>
        </p:txBody>
      </p:sp>
      <p:sp>
        <p:nvSpPr>
          <p:cNvPr id="4" name="Text Placeholder 3"/>
          <p:cNvSpPr>
            <a:spLocks noGrp="1"/>
          </p:cNvSpPr>
          <p:nvPr>
            <p:ph type="body" sz="half" idx="2"/>
          </p:nvPr>
        </p:nvSpPr>
        <p:spPr>
          <a:xfrm>
            <a:off x="3657600" y="1828801"/>
            <a:ext cx="5257800" cy="4572000"/>
          </a:xfrm>
        </p:spPr>
        <p:txBody>
          <a:bodyPr>
            <a:normAutofit fontScale="85000" lnSpcReduction="10000"/>
          </a:bodyPr>
          <a:lstStyle/>
          <a:p>
            <a:r>
              <a:rPr lang="en-US" sz="1700" dirty="0" smtClean="0"/>
              <a:t>A </a:t>
            </a:r>
            <a:r>
              <a:rPr lang="en-US" sz="1700" b="1" dirty="0"/>
              <a:t>patent</a:t>
            </a:r>
            <a:r>
              <a:rPr lang="en-US" sz="1700" dirty="0"/>
              <a:t> is an intellectual property right granted by the Government of the United States of America to an inventor “to exclude others from making, using, offering for sale, or selling the invention throughout the United States or importing the invention into the United States” for a limited time in exchange for public disclosure of the invention when the patent is granted.</a:t>
            </a:r>
          </a:p>
          <a:p>
            <a:endParaRPr lang="en-US" b="1" dirty="0" smtClean="0">
              <a:hlinkClick r:id="rId3" action="ppaction://hlinkfile"/>
            </a:endParaRPr>
          </a:p>
          <a:p>
            <a:r>
              <a:rPr lang="en-US" sz="1500" b="1" dirty="0" smtClean="0"/>
              <a:t>Utility Patents </a:t>
            </a:r>
            <a:r>
              <a:rPr lang="en-US" sz="1500" dirty="0" smtClean="0"/>
              <a:t>- may </a:t>
            </a:r>
            <a:r>
              <a:rPr lang="en-US" sz="1500" dirty="0"/>
              <a:t>be granted to anyone who invents or discovers any new and useful process, machine, article of manufacture, or composition of matter, or any new and useful </a:t>
            </a:r>
            <a:r>
              <a:rPr lang="en-US" sz="1500" dirty="0" smtClean="0"/>
              <a:t>improvement. (ex., antilock braking system, computer hardware)</a:t>
            </a:r>
          </a:p>
          <a:p>
            <a:endParaRPr lang="en-US" sz="1500" b="1" dirty="0" smtClean="0">
              <a:hlinkClick r:id="rId4"/>
            </a:endParaRPr>
          </a:p>
          <a:p>
            <a:r>
              <a:rPr lang="en-US" sz="1500" b="1" dirty="0" smtClean="0"/>
              <a:t>Design Patents </a:t>
            </a:r>
            <a:r>
              <a:rPr lang="en-US" sz="1500" dirty="0" smtClean="0"/>
              <a:t>- may </a:t>
            </a:r>
            <a:r>
              <a:rPr lang="en-US" sz="1500" dirty="0"/>
              <a:t>be granted to anyone who invents a new, original, and ornamental design for an article of manufacture. </a:t>
            </a:r>
            <a:r>
              <a:rPr lang="en-US" sz="1500" dirty="0" smtClean="0"/>
              <a:t>(ex., iPhone design, software code)</a:t>
            </a:r>
          </a:p>
          <a:p>
            <a:endParaRPr lang="en-US" sz="1500" b="1" dirty="0" smtClean="0">
              <a:hlinkClick r:id="rId5"/>
            </a:endParaRPr>
          </a:p>
          <a:p>
            <a:r>
              <a:rPr lang="en-US" sz="1500" b="1" dirty="0" smtClean="0"/>
              <a:t>Plant Patents </a:t>
            </a:r>
            <a:r>
              <a:rPr lang="en-US" sz="1500" dirty="0" smtClean="0"/>
              <a:t>- may </a:t>
            </a:r>
            <a:r>
              <a:rPr lang="en-US" sz="1500" dirty="0"/>
              <a:t>be granted to anyone who invents or discovers and asexually reproduces any distinct and new variety of plant. </a:t>
            </a:r>
            <a:r>
              <a:rPr lang="en-US" sz="1500" dirty="0" smtClean="0"/>
              <a:t>(ex., corn crops available in a Round-up ready form)</a:t>
            </a:r>
          </a:p>
          <a:p>
            <a:endParaRPr lang="en-US" dirty="0"/>
          </a:p>
          <a:p>
            <a:endParaRPr lang="en-US" dirty="0" smtClean="0"/>
          </a:p>
          <a:p>
            <a:r>
              <a:rPr lang="en-US" dirty="0" smtClean="0"/>
              <a:t>Source: U.S Patent &amp; Trademark Office </a:t>
            </a:r>
            <a:r>
              <a:rPr lang="en-US" dirty="0" smtClean="0">
                <a:hlinkClick r:id="rId6"/>
              </a:rPr>
              <a:t>http</a:t>
            </a:r>
            <a:r>
              <a:rPr lang="en-US" dirty="0">
                <a:hlinkClick r:id="rId6"/>
              </a:rPr>
              <a:t>://</a:t>
            </a:r>
            <a:r>
              <a:rPr lang="en-US" dirty="0" smtClean="0">
                <a:hlinkClick r:id="rId6"/>
              </a:rPr>
              <a:t>www.uspto.gov/patents/index.jsp</a:t>
            </a:r>
            <a:r>
              <a:rPr lang="en-US" dirty="0" smtClean="0"/>
              <a:t> (excepting examples)</a:t>
            </a:r>
            <a:endParaRPr lang="en-US" dirty="0"/>
          </a:p>
          <a:p>
            <a:pPr marL="285750" indent="-285750">
              <a:buFontTx/>
              <a:buChar char="-"/>
            </a:pPr>
            <a:endParaRPr lang="en-US" dirty="0"/>
          </a:p>
        </p:txBody>
      </p:sp>
      <p:sp>
        <p:nvSpPr>
          <p:cNvPr id="5" name="Date Placeholder 4"/>
          <p:cNvSpPr>
            <a:spLocks noGrp="1"/>
          </p:cNvSpPr>
          <p:nvPr>
            <p:ph type="dt" sz="half" idx="10"/>
          </p:nvPr>
        </p:nvSpPr>
        <p:spPr/>
        <p:txBody>
          <a:bodyPr/>
          <a:lstStyle/>
          <a:p>
            <a:r>
              <a:rPr lang="en-US" dirty="0" smtClean="0"/>
              <a:t>11/22/2013</a:t>
            </a:r>
            <a:endParaRPr lang="en-US" dirty="0"/>
          </a:p>
        </p:txBody>
      </p:sp>
      <p:sp>
        <p:nvSpPr>
          <p:cNvPr id="6" name="Footer Placeholder 5"/>
          <p:cNvSpPr>
            <a:spLocks noGrp="1"/>
          </p:cNvSpPr>
          <p:nvPr>
            <p:ph type="ftr" sz="quarter" idx="11"/>
          </p:nvPr>
        </p:nvSpPr>
        <p:spPr/>
        <p:txBody>
          <a:bodyPr/>
          <a:lstStyle/>
          <a:p>
            <a:r>
              <a:rPr lang="en-US" dirty="0" smtClean="0"/>
              <a:t>Ethics &amp; Technical Writing/UDM-McCall</a:t>
            </a:r>
            <a:endParaRPr lang="en-US" dirty="0"/>
          </a:p>
        </p:txBody>
      </p:sp>
      <p:sp>
        <p:nvSpPr>
          <p:cNvPr id="7" name="Slide Number Placeholder 6"/>
          <p:cNvSpPr>
            <a:spLocks noGrp="1"/>
          </p:cNvSpPr>
          <p:nvPr>
            <p:ph type="sldNum" sz="quarter" idx="12"/>
          </p:nvPr>
        </p:nvSpPr>
        <p:spPr/>
        <p:txBody>
          <a:bodyPr/>
          <a:lstStyle/>
          <a:p>
            <a:fld id="{9242A718-4B6A-426C-87B0-EDD8B353F2B9}" type="slidenum">
              <a:rPr lang="en-US" smtClean="0"/>
              <a:t>9</a:t>
            </a:fld>
            <a:endParaRPr lang="en-US" dirty="0"/>
          </a:p>
        </p:txBody>
      </p:sp>
    </p:spTree>
    <p:extLst>
      <p:ext uri="{BB962C8B-B14F-4D97-AF65-F5344CB8AC3E}">
        <p14:creationId xmlns:p14="http://schemas.microsoft.com/office/powerpoint/2010/main" val="2966080433"/>
      </p:ext>
    </p:extLst>
  </p:cSld>
  <p:clrMapOvr>
    <a:masterClrMapping/>
  </p:clrMapOvr>
</p:sld>
</file>

<file path=ppt/theme/theme1.xml><?xml version="1.0" encoding="utf-8"?>
<a:theme xmlns:a="http://schemas.openxmlformats.org/drawingml/2006/main" name="PresentationPro_TechnologyTi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CDD80FE-421B-4B96-8B15-1459F021BD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PresentationPro_TechnologyTiles</Template>
  <TotalTime>215</TotalTime>
  <Words>2583</Words>
  <Application>Microsoft Office PowerPoint</Application>
  <PresentationFormat>On-screen Show (4:3)</PresentationFormat>
  <Paragraphs>228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PresentationPro_TechnologyTiles</vt:lpstr>
      <vt:lpstr>Ethics &amp; Technical Writing</vt:lpstr>
      <vt:lpstr>How would you define “workplace ethics”? </vt:lpstr>
      <vt:lpstr>Ethics</vt:lpstr>
      <vt:lpstr>Honest - Accurate - Fair</vt:lpstr>
      <vt:lpstr>Examples of Unethical Writing</vt:lpstr>
      <vt:lpstr>More Examples of Unethical Writing</vt:lpstr>
      <vt:lpstr>What Makes Writers Act Unethically?</vt:lpstr>
      <vt:lpstr> Knowing U.S. Law Helps </vt:lpstr>
      <vt:lpstr>U.S. Intellectual Property Protections</vt:lpstr>
      <vt:lpstr>U.S. Intellectual Property Protections</vt:lpstr>
      <vt:lpstr>U.S. Intellectual Property Protections</vt:lpstr>
      <vt:lpstr>U.S. Intellectual Property Protections</vt:lpstr>
      <vt:lpstr>Having an Ethical Code Helps</vt:lpstr>
      <vt:lpstr>Know &amp; Use Ethical Tools</vt:lpstr>
      <vt:lpstr>Making Hard Choices</vt:lpstr>
      <vt:lpstr>Ethics &amp; Technical Writing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&amp; Technical Writing</dc:title>
  <dc:creator>Mary McCall</dc:creator>
  <dc:description>2010 technology powerpoint template from presentationpro.com</dc:description>
  <cp:lastModifiedBy>McCall</cp:lastModifiedBy>
  <cp:revision>31</cp:revision>
  <cp:lastPrinted>2014-03-16T18:55:30Z</cp:lastPrinted>
  <dcterms:created xsi:type="dcterms:W3CDTF">2013-11-22T16:43:37Z</dcterms:created>
  <dcterms:modified xsi:type="dcterms:W3CDTF">2019-05-07T10:38:23Z</dcterms:modified>
  <cp:category>2010 technology computers</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TC018813459991</vt:lpwstr>
  </property>
</Properties>
</file>